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82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</p:sldIdLst>
  <p:sldSz cx="12192000" cy="6858000"/>
  <p:notesSz cx="6858000" cy="9144000"/>
  <p:embeddedFontLst>
    <p:embeddedFont>
      <p:font typeface="Consolas" panose="020B0609020204030204" pitchFamily="49" charset="0"/>
      <p:regular r:id="rId30"/>
      <p:bold r:id="rId31"/>
      <p:italic r:id="rId32"/>
      <p:boldItalic r:id="rId33"/>
    </p:embeddedFont>
    <p:embeddedFont>
      <p:font typeface="Roboto" panose="020B0604020202020204" charset="0"/>
      <p:regular r:id="rId34"/>
      <p:bold r:id="rId35"/>
      <p:italic r:id="rId36"/>
      <p:boldItalic r:id="rId37"/>
    </p:embeddedFont>
    <p:embeddedFont>
      <p:font typeface="Calibri" panose="020F0502020204030204" pitchFamily="34" charset="0"/>
      <p:regular r:id="rId38"/>
      <p:bold r:id="rId39"/>
      <p:italic r:id="rId40"/>
      <p:boldItalic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2184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87" d="100"/>
          <a:sy n="87" d="100"/>
        </p:scale>
        <p:origin x="-422" y="5"/>
      </p:cViewPr>
      <p:guideLst>
        <p:guide orient="horz" pos="218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41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15185018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6" name="Google Shape;13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1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  <p:sp>
        <p:nvSpPr>
          <p:cNvPr id="138" name="Google Shape;138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71397c45a9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6" name="Google Shape;216;g71397c45a9_0_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g71397c45a9_0_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  <p:sp>
        <p:nvSpPr>
          <p:cNvPr id="218" name="Google Shape;218;g71397c45a9_0_24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7f85fa95ef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3" name="Google Shape;223;g7f85fa95ef_0_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g7f85fa95ef_0_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71397c45a9_0_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g71397c45a9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7f85fa95ef_0_8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g7f85fa95ef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7f85fa95ef_0_8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g7f85fa95ef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7f85fa95ef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9" name="Google Shape;249;g7f85fa95ef_0_5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g7f85fa95ef_0_5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  <p:sp>
        <p:nvSpPr>
          <p:cNvPr id="251" name="Google Shape;251;g7f85fa95ef_0_53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7f85fa95ef_0_5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g7f85fa95ef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7f85fa95ef_0_9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g7f85fa95ef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7f85fa95ef_0_10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g7f85fa95ef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7f85fa95ef_0_1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g7f85fa95ef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6" name="Google Shape;14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2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  <p:sp>
        <p:nvSpPr>
          <p:cNvPr id="148" name="Google Shape;148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7f147b833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6" name="Google Shape;286;g7f147b833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g7f147b833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  <p:sp>
        <p:nvSpPr>
          <p:cNvPr id="288" name="Google Shape;288;g7f147b833b_0_0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7f85fa95ef_0_7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g7f85fa95ef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7f147b833b_0_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g7f147b833b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7f85fa95ef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7" name="Google Shape;307;g7f85fa95ef_0_1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g7f85fa95ef_0_13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  <p:sp>
        <p:nvSpPr>
          <p:cNvPr id="309" name="Google Shape;309;g7f85fa95ef_0_138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7f147b833b_0_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g7f147b833b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1" name="Google Shape;321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p18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</a:rPr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</a:rPr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>
                <a:solidFill>
                  <a:srgbClr val="000000"/>
                </a:solidFill>
              </a:rPr>
              <a:t> license.</a:t>
            </a:r>
            <a:endParaRPr sz="1000">
              <a:solidFill>
                <a:srgbClr val="000000"/>
              </a:solidFill>
            </a:endParaRPr>
          </a:p>
        </p:txBody>
      </p:sp>
      <p:sp>
        <p:nvSpPr>
          <p:cNvPr id="323" name="Google Shape;323;p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25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6bb4c4467f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6bb4c4467f_0_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g6bb4c4467f_0_3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3" name="Google Shape;333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334;p21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</a:rPr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</a:rPr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>
                <a:solidFill>
                  <a:srgbClr val="000000"/>
                </a:solidFill>
              </a:rPr>
              <a:t> license.</a:t>
            </a:r>
            <a:endParaRPr sz="1000">
              <a:solidFill>
                <a:srgbClr val="000000"/>
              </a:solidFill>
            </a:endParaRPr>
          </a:p>
        </p:txBody>
      </p:sp>
      <p:sp>
        <p:nvSpPr>
          <p:cNvPr id="335" name="Google Shape;335;p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27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5" name="Google Shape;155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  <p:sp>
        <p:nvSpPr>
          <p:cNvPr id="157" name="Google Shape;157;p4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2" name="Google Shape;162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71397c45a9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2" name="Google Shape;172;g71397c45a9_0_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g71397c45a9_0_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sp>
        <p:nvSpPr>
          <p:cNvPr id="174" name="Google Shape;174;g71397c45a9_0_9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71397c45a9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71397c45a9_0_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g71397c45a9_0_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7f85fa95ef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8" name="Google Shape;188;g7f85fa95ef_0_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g7f85fa95ef_0_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7f85fa95ef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7" name="Google Shape;197;g7f85fa95ef_0_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g7f85fa95ef_0_3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7f85fa95ef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6" name="Google Shape;206;g7f85fa95ef_0_4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g7f85fa95ef_0_4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2.png"/><Relationship Id="rId7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jp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gif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acebook.com/SoftwareUniversity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8.png"/><Relationship Id="rId5" Type="http://schemas.openxmlformats.org/officeDocument/2006/relationships/hyperlink" Target="http://forum.softuni.bg/" TargetMode="External"/><Relationship Id="rId4" Type="http://schemas.openxmlformats.org/officeDocument/2006/relationships/image" Target="../media/image17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esentation Title Slide">
  <p:cSld name="Presentation Title Slid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2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613359" y="4598867"/>
            <a:ext cx="109653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lvl="0" algn="ctr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666666"/>
              </a:buClr>
              <a:buSzPts val="3598"/>
              <a:buFont typeface="Roboto"/>
              <a:buNone/>
              <a:defRPr sz="3598" b="1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lvl="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lvl="3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lvl="4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lvl="5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title"/>
          </p:nvPr>
        </p:nvSpPr>
        <p:spPr>
          <a:xfrm>
            <a:off x="1217450" y="319750"/>
            <a:ext cx="9753900" cy="41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Font typeface="Calibri"/>
              <a:buNone/>
              <a:defRPr sz="110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/>
          <p:nvPr/>
        </p:nvSpPr>
        <p:spPr>
          <a:xfrm>
            <a:off x="-1589" y="6702676"/>
            <a:ext cx="12195176" cy="21721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20;p2"/>
          <p:cNvSpPr/>
          <p:nvPr/>
        </p:nvSpPr>
        <p:spPr>
          <a:xfrm>
            <a:off x="-1588" y="6702676"/>
            <a:ext cx="12192000" cy="21721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11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1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11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1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8" name="Google Shape;118;p11"/>
          <p:cNvSpPr/>
          <p:nvPr/>
        </p:nvSpPr>
        <p:spPr>
          <a:xfrm>
            <a:off x="0" y="-7074"/>
            <a:ext cx="12195176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9" name="Google Shape;119;p11"/>
          <p:cNvPicPr preferRelativeResize="0"/>
          <p:nvPr/>
        </p:nvPicPr>
        <p:blipFill rotWithShape="1">
          <a:blip r:embed="rId3">
            <a:alphaModFix/>
          </a:blip>
          <a:srcRect b="7054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1" descr="us4bg-logo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3525" y="1526700"/>
            <a:ext cx="1666875" cy="162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1" descr="promianata-logo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65125" y="3562275"/>
            <a:ext cx="3943350" cy="103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1" descr="vratsa-municipality-logo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36100" y="1726725"/>
            <a:ext cx="1276350" cy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1" descr="Telerik_Academy_Logo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41325" y="1890875"/>
            <a:ext cx="4440299" cy="117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1" descr="mindhub-logo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642250" y="3793900"/>
            <a:ext cx="3314650" cy="66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1" descr="NMD-Logo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31725" y="3744050"/>
            <a:ext cx="2057400" cy="1076325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1"/>
          <p:cNvSpPr txBox="1"/>
          <p:nvPr/>
        </p:nvSpPr>
        <p:spPr>
          <a:xfrm>
            <a:off x="188825" y="55525"/>
            <a:ext cx="87360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Partners</a:t>
            </a:r>
            <a:endParaRPr sz="48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st">
  <p:cSld name="Last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12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2"/>
          <p:cNvSpPr txBox="1">
            <a:spLocks noGrp="1"/>
          </p:cNvSpPr>
          <p:nvPr>
            <p:ph type="body" idx="1"/>
          </p:nvPr>
        </p:nvSpPr>
        <p:spPr>
          <a:xfrm>
            <a:off x="152410" y="1186307"/>
            <a:ext cx="9504009" cy="5496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406273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798"/>
              <a:buFont typeface="Roboto"/>
              <a:buChar char="▪"/>
              <a:defRPr sz="2798"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431672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198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4189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998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pic>
        <p:nvPicPr>
          <p:cNvPr id="130" name="Google Shape;130;p12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261449" y="3608627"/>
            <a:ext cx="1119031" cy="1118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2">
            <a:hlinkClick r:id="rId5"/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337977" y="5017462"/>
            <a:ext cx="1042504" cy="1042233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12"/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12"/>
          <p:cNvSpPr txBox="1">
            <a:spLocks noGrp="1"/>
          </p:cNvSpPr>
          <p:nvPr>
            <p:ph type="title"/>
          </p:nvPr>
        </p:nvSpPr>
        <p:spPr>
          <a:xfrm>
            <a:off x="172286" y="108873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">
  <p:cSld name="Table of Conten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3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3"/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24;p3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body" idx="1"/>
          </p:nvPr>
        </p:nvSpPr>
        <p:spPr>
          <a:xfrm>
            <a:off x="196766" y="1371604"/>
            <a:ext cx="8182463" cy="4795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4443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398"/>
              <a:buFont typeface="Roboto"/>
              <a:buAutoNum type="arabicPeriod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9" name="Google Shape;29;p3"/>
          <p:cNvPicPr preferRelativeResize="0"/>
          <p:nvPr/>
        </p:nvPicPr>
        <p:blipFill rotWithShape="1">
          <a:blip r:embed="rId3">
            <a:alphaModFix/>
          </a:blip>
          <a:srcRect b="7054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4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4"/>
          <p:cNvSpPr/>
          <p:nvPr/>
        </p:nvSpPr>
        <p:spPr>
          <a:xfrm>
            <a:off x="-1" y="0"/>
            <a:ext cx="12192000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33;p4"/>
          <p:cNvSpPr txBox="1">
            <a:spLocks noGrp="1"/>
          </p:cNvSpPr>
          <p:nvPr>
            <p:ph type="body" idx="1"/>
          </p:nvPr>
        </p:nvSpPr>
        <p:spPr>
          <a:xfrm>
            <a:off x="190402" y="1196125"/>
            <a:ext cx="11818096" cy="5201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8" name="Google Shape;38;p4"/>
          <p:cNvPicPr preferRelativeResize="0"/>
          <p:nvPr/>
        </p:nvPicPr>
        <p:blipFill rotWithShape="1">
          <a:blip r:embed="rId3">
            <a:alphaModFix/>
          </a:blip>
          <a:srcRect b="7054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oogle Shape;40;p5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5"/>
          <p:cNvSpPr/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i="0" u="none" strike="noStrike" cap="none">
              <a:solidFill>
                <a:srgbClr val="F7C86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urce Code Example">
  <p:cSld name="Source Code Example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3;p6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6"/>
          <p:cNvSpPr txBox="1">
            <a:spLocks noGrp="1"/>
          </p:cNvSpPr>
          <p:nvPr>
            <p:ph type="body" idx="1"/>
          </p:nvPr>
        </p:nvSpPr>
        <p:spPr>
          <a:xfrm>
            <a:off x="615283" y="1830475"/>
            <a:ext cx="10961400" cy="1633500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74E13"/>
              </a:buClr>
              <a:buSzPts val="2398"/>
              <a:buNone/>
              <a:defRPr sz="2398" b="1">
                <a:solidFill>
                  <a:srgbClr val="274E13"/>
                </a:solidFill>
                <a:latin typeface="Consolas"/>
                <a:ea typeface="Consolas"/>
                <a:cs typeface="Consolas"/>
                <a:sym typeface="Consolas"/>
              </a:defRPr>
            </a:lvl1pPr>
            <a:lvl2pPr marL="914400" lvl="1" indent="-34290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marL="1371600" lvl="2" indent="-34290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marL="1828800" lvl="3" indent="-34290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marL="2286000" lvl="4" indent="-34290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marL="2743200" lvl="5" indent="-3429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8" name="Google Shape;48;p6"/>
          <p:cNvSpPr/>
          <p:nvPr/>
        </p:nvSpPr>
        <p:spPr>
          <a:xfrm>
            <a:off x="-3176" y="0"/>
            <a:ext cx="12195300" cy="1095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" name="Google Shape;49;p6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50" name="Google Shape;50;p6"/>
          <p:cNvPicPr preferRelativeResize="0"/>
          <p:nvPr/>
        </p:nvPicPr>
        <p:blipFill rotWithShape="1">
          <a:blip r:embed="rId3">
            <a:alphaModFix/>
          </a:blip>
          <a:srcRect b="7054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portant Concept">
  <p:cSld name="Important Concept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7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7"/>
          <p:cNvSpPr/>
          <p:nvPr/>
        </p:nvSpPr>
        <p:spPr>
          <a:xfrm>
            <a:off x="-3472" y="0"/>
            <a:ext cx="115383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4" name="Google Shape;54;p7" descr="E:\002-KIMS BUSINESS\007-02-Fullslidesppt-Contents\20161228\02-edu\bulb-item2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5205" y="1792355"/>
            <a:ext cx="1830305" cy="4062222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7"/>
          <p:cNvSpPr txBox="1">
            <a:spLocks noGrp="1"/>
          </p:cNvSpPr>
          <p:nvPr>
            <p:ph type="body" idx="1"/>
          </p:nvPr>
        </p:nvSpPr>
        <p:spPr>
          <a:xfrm>
            <a:off x="2065510" y="1121144"/>
            <a:ext cx="9929724" cy="5276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4443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398"/>
              <a:buFont typeface="Roboto"/>
              <a:buChar char="▪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4316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198"/>
              <a:buFont typeface="Roboto"/>
              <a:buChar char="▪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4189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998"/>
              <a:buFont typeface="Roboto"/>
              <a:buChar char="▪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4062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798"/>
              <a:buFont typeface="Roboto"/>
              <a:buChar char="▪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93573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598"/>
              <a:buFont typeface="Roboto"/>
              <a:buChar char="▪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title"/>
          </p:nvPr>
        </p:nvSpPr>
        <p:spPr>
          <a:xfrm>
            <a:off x="1296957" y="100750"/>
            <a:ext cx="8399495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98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7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7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7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0" name="Google Shape;60;p7"/>
          <p:cNvPicPr preferRelativeResize="0"/>
          <p:nvPr/>
        </p:nvPicPr>
        <p:blipFill rotWithShape="1">
          <a:blip r:embed="rId4">
            <a:alphaModFix/>
          </a:blip>
          <a:srcRect b="7054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estions Slide">
  <p:cSld name="Questions Slide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8"/>
          <p:cNvSpPr/>
          <p:nvPr/>
        </p:nvSpPr>
        <p:spPr>
          <a:xfrm>
            <a:off x="-1051301" y="703244"/>
            <a:ext cx="8406073" cy="10333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C6D1"/>
              </a:buClr>
              <a:buSzPts val="6158"/>
              <a:buFont typeface="Noto Sans Symbols"/>
              <a:buNone/>
            </a:pPr>
            <a:r>
              <a:rPr lang="en-US" sz="8797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Questions?</a:t>
            </a:r>
            <a:endParaRPr sz="8797" b="1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3" name="Google Shape;63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696452" y="314259"/>
            <a:ext cx="2126081" cy="530284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8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8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66" name="Google Shape;66;p8"/>
          <p:cNvPicPr preferRelativeResize="0"/>
          <p:nvPr/>
        </p:nvPicPr>
        <p:blipFill rotWithShape="1">
          <a:blip r:embed="rId3">
            <a:alphaModFix amt="8000"/>
          </a:blip>
          <a:srcRect t="24442"/>
          <a:stretch/>
        </p:blipFill>
        <p:spPr>
          <a:xfrm>
            <a:off x="-1612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8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8" name="Google Shape;68;p8"/>
          <p:cNvSpPr/>
          <p:nvPr/>
        </p:nvSpPr>
        <p:spPr>
          <a:xfrm>
            <a:off x="-1589" y="6371331"/>
            <a:ext cx="12195176" cy="50459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9" name="Google Shape;69;p8"/>
          <p:cNvCxnSpPr/>
          <p:nvPr/>
        </p:nvCxnSpPr>
        <p:spPr>
          <a:xfrm rot="10800000" flipH="1">
            <a:off x="1753064" y="3832365"/>
            <a:ext cx="8549700" cy="66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0" name="Google Shape;70;p8"/>
          <p:cNvCxnSpPr/>
          <p:nvPr/>
        </p:nvCxnSpPr>
        <p:spPr>
          <a:xfrm>
            <a:off x="1753064" y="383896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1" name="Google Shape;71;p8"/>
          <p:cNvCxnSpPr/>
          <p:nvPr/>
        </p:nvCxnSpPr>
        <p:spPr>
          <a:xfrm>
            <a:off x="3147650" y="383896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2" name="Google Shape;72;p8"/>
          <p:cNvCxnSpPr/>
          <p:nvPr/>
        </p:nvCxnSpPr>
        <p:spPr>
          <a:xfrm>
            <a:off x="4594850" y="383261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3" name="Google Shape;73;p8"/>
          <p:cNvCxnSpPr/>
          <p:nvPr/>
        </p:nvCxnSpPr>
        <p:spPr>
          <a:xfrm>
            <a:off x="6034850" y="383261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4" name="Google Shape;74;p8"/>
          <p:cNvCxnSpPr/>
          <p:nvPr/>
        </p:nvCxnSpPr>
        <p:spPr>
          <a:xfrm>
            <a:off x="7474850" y="383261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5" name="Google Shape;75;p8"/>
          <p:cNvCxnSpPr/>
          <p:nvPr/>
        </p:nvCxnSpPr>
        <p:spPr>
          <a:xfrm>
            <a:off x="8914850" y="383896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6" name="Google Shape;76;p8"/>
          <p:cNvCxnSpPr/>
          <p:nvPr/>
        </p:nvCxnSpPr>
        <p:spPr>
          <a:xfrm>
            <a:off x="6172157" y="359639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77" name="Google Shape;77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5348" y="2194674"/>
            <a:ext cx="2401363" cy="135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68552" y="4273150"/>
            <a:ext cx="921451" cy="918226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8"/>
          <p:cNvSpPr txBox="1"/>
          <p:nvPr/>
        </p:nvSpPr>
        <p:spPr>
          <a:xfrm>
            <a:off x="1268325" y="5176150"/>
            <a:ext cx="1108200" cy="50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134F5C"/>
                </a:solidFill>
                <a:latin typeface="Roboto"/>
                <a:ea typeface="Roboto"/>
                <a:cs typeface="Roboto"/>
                <a:sym typeface="Roboto"/>
              </a:rPr>
              <a:t>Гнездото</a:t>
            </a:r>
            <a:endParaRPr b="1">
              <a:solidFill>
                <a:srgbClr val="134F5C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134F5C"/>
                </a:solidFill>
                <a:latin typeface="Roboto"/>
                <a:ea typeface="Roboto"/>
                <a:cs typeface="Roboto"/>
                <a:sym typeface="Roboto"/>
              </a:rPr>
              <a:t>Coworking</a:t>
            </a:r>
            <a:endParaRPr b="1">
              <a:solidFill>
                <a:srgbClr val="134F5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" name="Google Shape;80;p8"/>
          <p:cNvSpPr/>
          <p:nvPr/>
        </p:nvSpPr>
        <p:spPr>
          <a:xfrm>
            <a:off x="2648988" y="4273150"/>
            <a:ext cx="1166400" cy="1109400"/>
          </a:xfrm>
          <a:prstGeom prst="decagon">
            <a:avLst>
              <a:gd name="vf" fmla="val 105146"/>
            </a:avLst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</a:rPr>
              <a:t>Цялостен курс по програмиране</a:t>
            </a:r>
            <a:endParaRPr sz="1200" b="1">
              <a:solidFill>
                <a:srgbClr val="FFFFFF"/>
              </a:solidFill>
            </a:endParaRPr>
          </a:p>
        </p:txBody>
      </p:sp>
      <p:sp>
        <p:nvSpPr>
          <p:cNvPr id="81" name="Google Shape;81;p8"/>
          <p:cNvSpPr/>
          <p:nvPr/>
        </p:nvSpPr>
        <p:spPr>
          <a:xfrm>
            <a:off x="4210975" y="4442500"/>
            <a:ext cx="921300" cy="770700"/>
          </a:xfrm>
          <a:prstGeom prst="snip1Rect">
            <a:avLst>
              <a:gd name="adj" fmla="val 16667"/>
            </a:avLst>
          </a:prstGeom>
          <a:solidFill>
            <a:srgbClr val="B4A7D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</a:rPr>
              <a:t>Дизайн</a:t>
            </a:r>
            <a:endParaRPr b="1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</a:rPr>
              <a:t>курс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82" name="Google Shape;82;p8"/>
          <p:cNvSpPr/>
          <p:nvPr/>
        </p:nvSpPr>
        <p:spPr>
          <a:xfrm>
            <a:off x="5409713" y="4279700"/>
            <a:ext cx="1280700" cy="11094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9FC5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</a:rPr>
              <a:t>Курс по</a:t>
            </a:r>
            <a:endParaRPr sz="1200" b="1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</a:rPr>
              <a:t>дигит.</a:t>
            </a:r>
            <a:endParaRPr sz="1200" b="1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</a:rPr>
              <a:t>маркетинг</a:t>
            </a:r>
            <a:endParaRPr sz="1200" b="1">
              <a:solidFill>
                <a:srgbClr val="FFFFFF"/>
              </a:solidFill>
            </a:endParaRPr>
          </a:p>
        </p:txBody>
      </p:sp>
      <p:pic>
        <p:nvPicPr>
          <p:cNvPr id="83" name="Google Shape;83;p8" descr="Резултат с изображение за mindhub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65937" y="4611161"/>
            <a:ext cx="1166399" cy="242196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8"/>
          <p:cNvPicPr preferRelativeResize="0"/>
          <p:nvPr/>
        </p:nvPicPr>
        <p:blipFill rotWithShape="1">
          <a:blip r:embed="rId7">
            <a:alphaModFix/>
          </a:blip>
          <a:srcRect l="9595" r="12078"/>
          <a:stretch/>
        </p:blipFill>
        <p:spPr>
          <a:xfrm>
            <a:off x="8284746" y="4385651"/>
            <a:ext cx="1108200" cy="884400"/>
          </a:xfrm>
          <a:prstGeom prst="teardrop">
            <a:avLst>
              <a:gd name="adj" fmla="val 87076"/>
            </a:avLst>
          </a:prstGeom>
          <a:noFill/>
          <a:ln>
            <a:noFill/>
          </a:ln>
        </p:spPr>
      </p:pic>
      <p:pic>
        <p:nvPicPr>
          <p:cNvPr id="85" name="Google Shape;85;p8" descr="HackVratsa Logo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322750" y="4490025"/>
            <a:ext cx="1501875" cy="6887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6" name="Google Shape;86;p8"/>
          <p:cNvCxnSpPr/>
          <p:nvPr/>
        </p:nvCxnSpPr>
        <p:spPr>
          <a:xfrm>
            <a:off x="10286450" y="383896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extLst>
    <p:ext uri="{DCECCB84-F9BA-43D5-87BE-67443E8EF086}">
      <p15:sldGuideLst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 Slide Dark">
  <p:cSld name="Comparison Slide Dark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9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9"/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9"/>
          <p:cNvSpPr/>
          <p:nvPr/>
        </p:nvSpPr>
        <p:spPr>
          <a:xfrm>
            <a:off x="2" y="6184673"/>
            <a:ext cx="12192000" cy="673331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850" tIns="60925" rIns="12185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9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dk1"/>
          </a:solidFill>
          <a:ln w="635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9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9"/>
          <p:cNvSpPr txBox="1">
            <a:spLocks noGrp="1"/>
          </p:cNvSpPr>
          <p:nvPr>
            <p:ph type="body" idx="1"/>
          </p:nvPr>
        </p:nvSpPr>
        <p:spPr>
          <a:xfrm>
            <a:off x="190402" y="1195931"/>
            <a:ext cx="5426148" cy="4824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94" name="Google Shape;94;p9"/>
          <p:cNvSpPr txBox="1">
            <a:spLocks noGrp="1"/>
          </p:cNvSpPr>
          <p:nvPr>
            <p:ph type="body" idx="2"/>
          </p:nvPr>
        </p:nvSpPr>
        <p:spPr>
          <a:xfrm>
            <a:off x="6575450" y="1195931"/>
            <a:ext cx="5426147" cy="4824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95" name="Google Shape;95;p9"/>
          <p:cNvSpPr txBox="1">
            <a:spLocks noGrp="1"/>
          </p:cNvSpPr>
          <p:nvPr>
            <p:ph type="dt" idx="10"/>
          </p:nvPr>
        </p:nvSpPr>
        <p:spPr>
          <a:xfrm>
            <a:off x="188816" y="6390560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9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97" name="Google Shape;97;p9"/>
          <p:cNvPicPr preferRelativeResize="0"/>
          <p:nvPr/>
        </p:nvPicPr>
        <p:blipFill rotWithShape="1">
          <a:blip r:embed="rId3">
            <a:alphaModFix/>
          </a:blip>
          <a:srcRect b="7054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9"/>
          <p:cNvPicPr preferRelativeResize="0"/>
          <p:nvPr/>
        </p:nvPicPr>
        <p:blipFill rotWithShape="1">
          <a:blip r:embed="rId3">
            <a:alphaModFix/>
          </a:blip>
          <a:srcRect b="7054"/>
          <a:stretch/>
        </p:blipFill>
        <p:spPr>
          <a:xfrm>
            <a:off x="5395975" y="5393862"/>
            <a:ext cx="1396877" cy="730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and Content">
  <p:cSld name="Image and Content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10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0"/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10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rgbClr val="E5E5E5"/>
          </a:solidFill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marR="0" lvl="0" algn="ctr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31"/>
              <a:buFont typeface="Roboto"/>
              <a:buNone/>
              <a:defRPr sz="213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731"/>
              <a:buFont typeface="Noto Sans Symbols"/>
              <a:buNone/>
              <a:defRPr sz="373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198"/>
              <a:buFont typeface="Noto Sans Symbols"/>
              <a:buNone/>
              <a:defRPr sz="319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665"/>
              <a:buFont typeface="Noto Sans Symbols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665"/>
              <a:buFont typeface="Noto Sans Symbols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3" name="Google Shape;103;p10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rgbClr val="274E1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10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10"/>
          <p:cNvSpPr/>
          <p:nvPr/>
        </p:nvSpPr>
        <p:spPr>
          <a:xfrm>
            <a:off x="2" y="6721482"/>
            <a:ext cx="12192000" cy="136521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10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299" cy="5027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07" name="Google Shape;107;p10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0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0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10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11" name="Google Shape;111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70854" y="232973"/>
            <a:ext cx="2126081" cy="530284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0"/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9"/>
              <a:buFont typeface="Calibri"/>
              <a:buNone/>
            </a:pPr>
            <a:endParaRPr sz="2399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998"/>
              <a:buFont typeface="Roboto"/>
              <a:buNone/>
              <a:defRPr sz="3998" b="1" i="0" u="none" strike="noStrike" cap="none">
                <a:solidFill>
                  <a:srgbClr val="274E1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body" idx="1"/>
          </p:nvPr>
        </p:nvSpPr>
        <p:spPr>
          <a:xfrm>
            <a:off x="190413" y="1138844"/>
            <a:ext cx="11804822" cy="52429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marR="0" lvl="0" indent="-444372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3398"/>
              <a:buFont typeface="Noto Sans Symbols"/>
              <a:buChar char="▪"/>
              <a:defRPr sz="3398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31672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3198"/>
              <a:buFont typeface="Noto Sans Symbols"/>
              <a:buChar char="▪"/>
              <a:defRPr sz="3198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18972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2998"/>
              <a:buFont typeface="Noto Sans Symbols"/>
              <a:buChar char="▪"/>
              <a:defRPr sz="2998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406272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2798"/>
              <a:buFont typeface="Noto Sans Symbols"/>
              <a:buChar char="▪"/>
              <a:defRPr sz="2798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93573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2598"/>
              <a:buFont typeface="Noto Sans Symbols"/>
              <a:buChar char="▪"/>
              <a:defRPr sz="2598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97827" algn="l" rtl="0"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2665"/>
              <a:buFont typeface="Arial"/>
              <a:buChar char="•"/>
              <a:defRPr sz="2665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97827" algn="l" rtl="0">
              <a:spcBef>
                <a:spcPts val="533"/>
              </a:spcBef>
              <a:spcAft>
                <a:spcPts val="0"/>
              </a:spcAft>
              <a:buClr>
                <a:srgbClr val="1A340C"/>
              </a:buClr>
              <a:buSzPts val="2665"/>
              <a:buFont typeface="Arial"/>
              <a:buChar char="•"/>
              <a:defRPr sz="2665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97827" algn="l" rtl="0">
              <a:spcBef>
                <a:spcPts val="533"/>
              </a:spcBef>
              <a:spcAft>
                <a:spcPts val="0"/>
              </a:spcAft>
              <a:buClr>
                <a:srgbClr val="1A340C"/>
              </a:buClr>
              <a:buSzPts val="2665"/>
              <a:buFont typeface="Arial"/>
              <a:buChar char="•"/>
              <a:defRPr sz="2665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97827" algn="l" rtl="0">
              <a:spcBef>
                <a:spcPts val="533"/>
              </a:spcBef>
              <a:spcAft>
                <a:spcPts val="0"/>
              </a:spcAft>
              <a:buClr>
                <a:srgbClr val="1A340C"/>
              </a:buClr>
              <a:buSzPts val="2665"/>
              <a:buFont typeface="Arial"/>
              <a:buChar char="•"/>
              <a:defRPr sz="2665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vratsasoftware.com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hp.net/manual/en/features.file-upload.errors.php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aotn.org/validate-mime-types-with-php-fileinfo/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pswat.com/blog/file-upload-protection-best-practices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pswat.com/blog/file-upload-protection-best-practices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hp.net/manual/en/ini.core.php#ini.file-uploads" TargetMode="External"/><Relationship Id="rId7" Type="http://schemas.openxmlformats.org/officeDocument/2006/relationships/hyperlink" Target="https://www.php.net/manual/en/info.configuration.php#ini.max-input-time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php.net/manual/en/ini.core.php#ini.post-max-size" TargetMode="External"/><Relationship Id="rId5" Type="http://schemas.openxmlformats.org/officeDocument/2006/relationships/hyperlink" Target="https://www.php.net/manual/en/ini.core.php#ini.upload-tmp-dir" TargetMode="External"/><Relationship Id="rId4" Type="http://schemas.openxmlformats.org/officeDocument/2006/relationships/hyperlink" Target="https://www.php.net/manual/en/ini.core.php#ini.upload-max-filesize" TargetMode="Externa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hyperlink" Target="http://www.vratsasoftware.com" TargetMode="External"/><Relationship Id="rId7" Type="http://schemas.openxmlformats.org/officeDocument/2006/relationships/hyperlink" Target="http://softuni.foundation/" TargetMode="External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www.vso.slack.com" TargetMode="External"/><Relationship Id="rId11" Type="http://schemas.openxmlformats.org/officeDocument/2006/relationships/hyperlink" Target="http://forum.softuni.bg/" TargetMode="External"/><Relationship Id="rId5" Type="http://schemas.openxmlformats.org/officeDocument/2006/relationships/hyperlink" Target="http://www.fb.com/VratsaSoftware" TargetMode="External"/><Relationship Id="rId10" Type="http://schemas.openxmlformats.org/officeDocument/2006/relationships/image" Target="../media/image20.png"/><Relationship Id="rId4" Type="http://schemas.openxmlformats.org/officeDocument/2006/relationships/hyperlink" Target="http://www.nest.bg" TargetMode="External"/><Relationship Id="rId9" Type="http://schemas.openxmlformats.org/officeDocument/2006/relationships/hyperlink" Target="http://www.facebook.com/SoftwareUniversity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hp.net/manual/en/features.file-upload.post-method.php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3"/>
          <p:cNvSpPr txBox="1">
            <a:spLocks noGrp="1"/>
          </p:cNvSpPr>
          <p:nvPr>
            <p:ph type="subTitle" idx="1"/>
          </p:nvPr>
        </p:nvSpPr>
        <p:spPr>
          <a:xfrm>
            <a:off x="613350" y="4598873"/>
            <a:ext cx="10965300" cy="6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98"/>
              <a:buNone/>
            </a:pPr>
            <a:r>
              <a:rPr lang="en-US" dirty="0"/>
              <a:t>PHP web development </a:t>
            </a:r>
            <a:r>
              <a:rPr lang="en-US" dirty="0" smtClean="0"/>
              <a:t>2020/2021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98"/>
              <a:buNone/>
            </a:pPr>
            <a:endParaRPr dirty="0"/>
          </a:p>
          <a:p>
            <a:pPr marL="0" lvl="0" indent="0" algn="ctr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98"/>
              <a:buNone/>
            </a:pPr>
            <a:endParaRPr dirty="0"/>
          </a:p>
        </p:txBody>
      </p:sp>
      <p:sp>
        <p:nvSpPr>
          <p:cNvPr id="141" name="Google Shape;141;p13"/>
          <p:cNvSpPr txBox="1">
            <a:spLocks noGrp="1"/>
          </p:cNvSpPr>
          <p:nvPr>
            <p:ph type="title"/>
          </p:nvPr>
        </p:nvSpPr>
        <p:spPr>
          <a:xfrm>
            <a:off x="998700" y="333125"/>
            <a:ext cx="10194600" cy="41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i="1"/>
              <a:t>php</a:t>
            </a:r>
            <a:endParaRPr sz="3600" b="0" i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 b="0" i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uploading files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 b="0" i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13"/>
          <p:cNvSpPr txBox="1">
            <a:spLocks noGrp="1"/>
          </p:cNvSpPr>
          <p:nvPr>
            <p:ph type="body" idx="4294967295"/>
          </p:nvPr>
        </p:nvSpPr>
        <p:spPr>
          <a:xfrm>
            <a:off x="6096000" y="5591375"/>
            <a:ext cx="6012600" cy="10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b" anchorCtr="0">
            <a:noAutofit/>
          </a:bodyPr>
          <a:lstStyle/>
          <a:p>
            <a:pPr marL="0" lvl="0" indent="0" algn="r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1A334B"/>
              </a:buClr>
              <a:buSzPts val="1700"/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https://vratsasoftware.com/</a:t>
            </a:r>
            <a:r>
              <a:rPr lang="en-US"/>
              <a:t> </a:t>
            </a:r>
            <a:endParaRPr/>
          </a:p>
        </p:txBody>
      </p:sp>
      <p:sp>
        <p:nvSpPr>
          <p:cNvPr id="143" name="Google Shape;143;p13"/>
          <p:cNvSpPr txBox="1">
            <a:spLocks noGrp="1"/>
          </p:cNvSpPr>
          <p:nvPr>
            <p:ph type="body" idx="4294967295"/>
          </p:nvPr>
        </p:nvSpPr>
        <p:spPr>
          <a:xfrm>
            <a:off x="113425" y="5369325"/>
            <a:ext cx="6012600" cy="128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b" anchorCtr="0">
            <a:no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</a:pPr>
            <a:r>
              <a:rPr lang="en-US"/>
              <a:t>Milena Tomova</a:t>
            </a:r>
            <a:endParaRPr/>
          </a:p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</a:pPr>
            <a:r>
              <a:rPr lang="en-US"/>
              <a:t>Vratsa Software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2"/>
          <p:cNvSpPr txBox="1"/>
          <p:nvPr/>
        </p:nvSpPr>
        <p:spPr>
          <a:xfrm>
            <a:off x="4528200" y="1866825"/>
            <a:ext cx="3132900" cy="15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rgbClr val="FFFFFF"/>
                </a:solidFill>
              </a:rPr>
              <a:t>saving uploaded</a:t>
            </a:r>
            <a:endParaRPr sz="3600" b="1">
              <a:solidFill>
                <a:srgbClr val="FFFFFF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rgbClr val="FFFFFF"/>
                </a:solidFill>
              </a:rPr>
              <a:t>file</a:t>
            </a:r>
            <a:endParaRPr sz="3600" b="1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 b="1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3"/>
          <p:cNvSpPr txBox="1">
            <a:spLocks noGrp="1"/>
          </p:cNvSpPr>
          <p:nvPr>
            <p:ph type="body" idx="1"/>
          </p:nvPr>
        </p:nvSpPr>
        <p:spPr>
          <a:xfrm>
            <a:off x="190402" y="1196125"/>
            <a:ext cx="11818200" cy="52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398"/>
              <a:buNone/>
            </a:pPr>
            <a:endParaRPr/>
          </a:p>
        </p:txBody>
      </p:sp>
      <p:sp>
        <p:nvSpPr>
          <p:cNvPr id="227" name="Google Shape;227;p23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Saving uploaded file</a:t>
            </a:r>
            <a:endParaRPr/>
          </a:p>
        </p:txBody>
      </p:sp>
      <p:sp>
        <p:nvSpPr>
          <p:cNvPr id="228" name="Google Shape;228;p23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  <p:sp>
        <p:nvSpPr>
          <p:cNvPr id="229" name="Google Shape;229;p23"/>
          <p:cNvSpPr txBox="1"/>
          <p:nvPr/>
        </p:nvSpPr>
        <p:spPr>
          <a:xfrm>
            <a:off x="-1133350" y="3186625"/>
            <a:ext cx="7104600" cy="8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p23"/>
          <p:cNvSpPr txBox="1">
            <a:spLocks noGrp="1"/>
          </p:cNvSpPr>
          <p:nvPr>
            <p:ph type="body" idx="1"/>
          </p:nvPr>
        </p:nvSpPr>
        <p:spPr>
          <a:xfrm>
            <a:off x="2" y="1323525"/>
            <a:ext cx="11818200" cy="52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456915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456915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</a:rPr>
              <a:t>after form`s submission, </a:t>
            </a:r>
            <a:r>
              <a:rPr lang="en-US" b="1" dirty="0">
                <a:solidFill>
                  <a:schemeClr val="dk1"/>
                </a:solidFill>
              </a:rPr>
              <a:t>the file </a:t>
            </a:r>
            <a:r>
              <a:rPr lang="en-US" dirty="0">
                <a:solidFill>
                  <a:schemeClr val="dk1"/>
                </a:solidFill>
              </a:rPr>
              <a:t>/its </a:t>
            </a:r>
            <a:r>
              <a:rPr lang="en-US" dirty="0" err="1">
                <a:solidFill>
                  <a:schemeClr val="dk1"/>
                </a:solidFill>
              </a:rPr>
              <a:t>conent</a:t>
            </a:r>
            <a:r>
              <a:rPr lang="en-US" dirty="0">
                <a:solidFill>
                  <a:schemeClr val="dk1"/>
                </a:solidFill>
              </a:rPr>
              <a:t>/ is stored in a </a:t>
            </a:r>
            <a:r>
              <a:rPr lang="en-US" b="1" dirty="0">
                <a:solidFill>
                  <a:schemeClr val="dk1"/>
                </a:solidFill>
              </a:rPr>
              <a:t>temporary directory</a:t>
            </a:r>
            <a:r>
              <a:rPr lang="en-US" dirty="0">
                <a:solidFill>
                  <a:schemeClr val="dk1"/>
                </a:solidFill>
              </a:rPr>
              <a:t>, </a:t>
            </a:r>
            <a:endParaRPr lang="en-US" dirty="0" smtClean="0">
              <a:solidFill>
                <a:schemeClr val="dk1"/>
              </a:solidFill>
            </a:endParaRPr>
          </a:p>
          <a:p>
            <a:pPr marL="456915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chemeClr val="dk1"/>
                </a:solidFill>
              </a:rPr>
              <a:t>with </a:t>
            </a:r>
            <a:r>
              <a:rPr lang="en-US" dirty="0">
                <a:solidFill>
                  <a:schemeClr val="dk1"/>
                </a:solidFill>
              </a:rPr>
              <a:t>a </a:t>
            </a:r>
            <a:r>
              <a:rPr lang="en-US" b="1" dirty="0">
                <a:solidFill>
                  <a:schemeClr val="dk1"/>
                </a:solidFill>
              </a:rPr>
              <a:t>temporary name</a:t>
            </a:r>
            <a:r>
              <a:rPr lang="en-US" dirty="0">
                <a:solidFill>
                  <a:schemeClr val="dk1"/>
                </a:solidFill>
              </a:rPr>
              <a:t>, </a:t>
            </a:r>
            <a:endParaRPr lang="en-US" dirty="0" smtClean="0">
              <a:solidFill>
                <a:schemeClr val="dk1"/>
              </a:solidFill>
            </a:endParaRPr>
          </a:p>
          <a:p>
            <a:pPr marL="456915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chemeClr val="dk1"/>
                </a:solidFill>
              </a:rPr>
              <a:t>waiting </a:t>
            </a:r>
            <a:r>
              <a:rPr lang="en-US" dirty="0">
                <a:solidFill>
                  <a:schemeClr val="dk1"/>
                </a:solidFill>
              </a:rPr>
              <a:t>to be moved to the desired server`s or project`s folder</a:t>
            </a:r>
            <a:endParaRPr sz="3000" dirty="0">
              <a:solidFill>
                <a:schemeClr val="dk1"/>
              </a:solidFill>
            </a:endParaRPr>
          </a:p>
          <a:p>
            <a:pPr marL="989981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989981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4"/>
          <p:cNvSpPr txBox="1">
            <a:spLocks noGrp="1"/>
          </p:cNvSpPr>
          <p:nvPr>
            <p:ph type="body" idx="1"/>
          </p:nvPr>
        </p:nvSpPr>
        <p:spPr>
          <a:xfrm>
            <a:off x="190402" y="1196125"/>
            <a:ext cx="11818200" cy="52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45720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i="1">
                <a:solidFill>
                  <a:schemeClr val="dk1"/>
                </a:solidFill>
              </a:rPr>
              <a:t>Step 1 - moving the file to desired location</a:t>
            </a:r>
            <a:endParaRPr i="1">
              <a:solidFill>
                <a:schemeClr val="dk1"/>
              </a:solidFill>
            </a:endParaRPr>
          </a:p>
          <a:p>
            <a:pPr marL="989981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24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Saving uploaded file</a:t>
            </a:r>
            <a:endParaRPr/>
          </a:p>
        </p:txBody>
      </p:sp>
      <p:sp>
        <p:nvSpPr>
          <p:cNvPr id="237" name="Google Shape;237;p24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sp>
        <p:nvSpPr>
          <p:cNvPr id="238" name="Google Shape;238;p24"/>
          <p:cNvSpPr txBox="1"/>
          <p:nvPr/>
        </p:nvSpPr>
        <p:spPr>
          <a:xfrm>
            <a:off x="914400" y="1950400"/>
            <a:ext cx="10363200" cy="4574100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</a:rPr>
              <a:t>$</a:t>
            </a:r>
            <a:r>
              <a:rPr lang="en-US" sz="1800" dirty="0" err="1">
                <a:solidFill>
                  <a:schemeClr val="dk1"/>
                </a:solidFill>
              </a:rPr>
              <a:t>uploaddir</a:t>
            </a:r>
            <a:r>
              <a:rPr lang="en-US" sz="1800" dirty="0">
                <a:solidFill>
                  <a:schemeClr val="dk1"/>
                </a:solidFill>
              </a:rPr>
              <a:t> = '../uploads/';</a:t>
            </a:r>
            <a:endParaRPr sz="18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</a:rPr>
              <a:t>$</a:t>
            </a:r>
            <a:r>
              <a:rPr lang="en-US" sz="1800" dirty="0" err="1">
                <a:solidFill>
                  <a:schemeClr val="dk1"/>
                </a:solidFill>
              </a:rPr>
              <a:t>uploadfile</a:t>
            </a:r>
            <a:r>
              <a:rPr lang="en-US" sz="1800" dirty="0">
                <a:solidFill>
                  <a:schemeClr val="dk1"/>
                </a:solidFill>
              </a:rPr>
              <a:t> = $</a:t>
            </a:r>
            <a:r>
              <a:rPr lang="en-US" sz="1800" dirty="0" err="1">
                <a:solidFill>
                  <a:schemeClr val="dk1"/>
                </a:solidFill>
              </a:rPr>
              <a:t>uploaddir</a:t>
            </a:r>
            <a:r>
              <a:rPr lang="en-US" sz="1800" dirty="0">
                <a:solidFill>
                  <a:schemeClr val="dk1"/>
                </a:solidFill>
              </a:rPr>
              <a:t> . </a:t>
            </a:r>
            <a:r>
              <a:rPr lang="en-US" sz="1800" dirty="0" err="1">
                <a:solidFill>
                  <a:srgbClr val="F1C232"/>
                </a:solidFill>
              </a:rPr>
              <a:t>basename</a:t>
            </a:r>
            <a:r>
              <a:rPr lang="en-US" sz="1800" dirty="0">
                <a:solidFill>
                  <a:schemeClr val="dk1"/>
                </a:solidFill>
              </a:rPr>
              <a:t>(</a:t>
            </a:r>
            <a:r>
              <a:rPr lang="en-US" sz="1800" dirty="0">
                <a:solidFill>
                  <a:schemeClr val="lt1"/>
                </a:solidFill>
              </a:rPr>
              <a:t>$_FILES['</a:t>
            </a:r>
            <a:r>
              <a:rPr lang="en-US" sz="1800" dirty="0" err="1">
                <a:solidFill>
                  <a:schemeClr val="lt1"/>
                </a:solidFill>
              </a:rPr>
              <a:t>product_image</a:t>
            </a:r>
            <a:r>
              <a:rPr lang="en-US" sz="1800" dirty="0">
                <a:solidFill>
                  <a:schemeClr val="lt1"/>
                </a:solidFill>
              </a:rPr>
              <a:t>']['name']</a:t>
            </a:r>
            <a:r>
              <a:rPr lang="en-US" sz="1800" dirty="0">
                <a:solidFill>
                  <a:schemeClr val="dk1"/>
                </a:solidFill>
              </a:rPr>
              <a:t>);</a:t>
            </a:r>
            <a:endParaRPr sz="18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</a:rPr>
              <a:t>if (</a:t>
            </a:r>
            <a:r>
              <a:rPr lang="en-US" sz="1800" dirty="0" err="1">
                <a:solidFill>
                  <a:srgbClr val="F1C232"/>
                </a:solidFill>
              </a:rPr>
              <a:t>move_uploaded_file</a:t>
            </a:r>
            <a:r>
              <a:rPr lang="en-US" sz="1800" dirty="0">
                <a:solidFill>
                  <a:schemeClr val="dk1"/>
                </a:solidFill>
              </a:rPr>
              <a:t>(</a:t>
            </a:r>
            <a:r>
              <a:rPr lang="en-US" sz="1800" dirty="0">
                <a:solidFill>
                  <a:schemeClr val="lt1"/>
                </a:solidFill>
              </a:rPr>
              <a:t>$_FILES['</a:t>
            </a:r>
            <a:r>
              <a:rPr lang="en-US" sz="1800" dirty="0" err="1">
                <a:solidFill>
                  <a:schemeClr val="lt1"/>
                </a:solidFill>
              </a:rPr>
              <a:t>product_image</a:t>
            </a:r>
            <a:r>
              <a:rPr lang="en-US" sz="1800" dirty="0">
                <a:solidFill>
                  <a:schemeClr val="lt1"/>
                </a:solidFill>
              </a:rPr>
              <a:t>']['</a:t>
            </a:r>
            <a:r>
              <a:rPr lang="en-US" sz="1800" dirty="0" err="1">
                <a:solidFill>
                  <a:schemeClr val="lt1"/>
                </a:solidFill>
              </a:rPr>
              <a:t>tmp_name</a:t>
            </a:r>
            <a:r>
              <a:rPr lang="en-US" sz="1800" dirty="0">
                <a:solidFill>
                  <a:schemeClr val="lt1"/>
                </a:solidFill>
              </a:rPr>
              <a:t>']</a:t>
            </a:r>
            <a:r>
              <a:rPr lang="en-US" sz="1800" dirty="0">
                <a:solidFill>
                  <a:schemeClr val="dk1"/>
                </a:solidFill>
              </a:rPr>
              <a:t>, $</a:t>
            </a:r>
            <a:r>
              <a:rPr lang="en-US" sz="1800" dirty="0" err="1">
                <a:solidFill>
                  <a:schemeClr val="dk1"/>
                </a:solidFill>
              </a:rPr>
              <a:t>uploadfile</a:t>
            </a:r>
            <a:r>
              <a:rPr lang="en-US" sz="1800" dirty="0">
                <a:solidFill>
                  <a:schemeClr val="dk1"/>
                </a:solidFill>
              </a:rPr>
              <a:t>)) {</a:t>
            </a:r>
            <a:endParaRPr sz="18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</a:rPr>
              <a:t>    echo "File is valid, and was successfully uploaded.\n";</a:t>
            </a:r>
            <a:endParaRPr sz="18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</a:rPr>
              <a:t>} else {</a:t>
            </a:r>
            <a:endParaRPr sz="18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</a:rPr>
              <a:t>    echo "Possible file upload attack!\n";</a:t>
            </a:r>
            <a:endParaRPr sz="18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</a:rPr>
              <a:t>}</a:t>
            </a:r>
            <a:endParaRPr sz="18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A818"/>
              </a:buClr>
              <a:buSzPts val="2400"/>
              <a:buFont typeface="Noto Sans Symbols"/>
              <a:buNone/>
            </a:pPr>
            <a:endParaRPr sz="240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5"/>
          <p:cNvSpPr txBox="1">
            <a:spLocks noGrp="1"/>
          </p:cNvSpPr>
          <p:nvPr>
            <p:ph type="body" idx="1"/>
          </p:nvPr>
        </p:nvSpPr>
        <p:spPr>
          <a:xfrm>
            <a:off x="190402" y="1196125"/>
            <a:ext cx="11818200" cy="52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45720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i="1">
                <a:solidFill>
                  <a:schemeClr val="dk1"/>
                </a:solidFill>
              </a:rPr>
              <a:t>Step 2 - saving file info in data base</a:t>
            </a:r>
            <a:endParaRPr i="1">
              <a:solidFill>
                <a:schemeClr val="dk1"/>
              </a:solidFill>
            </a:endParaRPr>
          </a:p>
          <a:p>
            <a:pPr marL="457200" lvl="0" indent="-3810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Char char="-"/>
            </a:pPr>
            <a:r>
              <a:rPr lang="en-US" sz="2400" i="1">
                <a:solidFill>
                  <a:schemeClr val="dk1"/>
                </a:solidFill>
              </a:rPr>
              <a:t>filename - and repetitive data</a:t>
            </a:r>
            <a:endParaRPr sz="2400" i="1">
              <a:solidFill>
                <a:schemeClr val="dk1"/>
              </a:solidFill>
            </a:endParaRPr>
          </a:p>
          <a:p>
            <a:pPr marL="137160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-"/>
            </a:pPr>
            <a:r>
              <a:rPr lang="en-US" sz="2400" i="1">
                <a:solidFill>
                  <a:schemeClr val="dk1"/>
                </a:solidFill>
              </a:rPr>
              <a:t>if all files are saved in the same folder - save folder name as part of the data about the file</a:t>
            </a:r>
            <a:endParaRPr sz="2400" i="1">
              <a:solidFill>
                <a:schemeClr val="dk1"/>
              </a:solidFill>
            </a:endParaRPr>
          </a:p>
          <a:p>
            <a:pPr marL="989981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25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Saving uploaded file</a:t>
            </a:r>
            <a:endParaRPr/>
          </a:p>
        </p:txBody>
      </p:sp>
      <p:sp>
        <p:nvSpPr>
          <p:cNvPr id="245" name="Google Shape;245;p25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  <p:sp>
        <p:nvSpPr>
          <p:cNvPr id="246" name="Google Shape;246;p25"/>
          <p:cNvSpPr txBox="1"/>
          <p:nvPr/>
        </p:nvSpPr>
        <p:spPr>
          <a:xfrm>
            <a:off x="914400" y="3250950"/>
            <a:ext cx="10363200" cy="3146400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$product_name = </a:t>
            </a:r>
            <a:r>
              <a:rPr lang="en-US" sz="1800">
                <a:solidFill>
                  <a:srgbClr val="7F6000"/>
                </a:solidFill>
              </a:rPr>
              <a:t>$_POST['product_name'];</a:t>
            </a:r>
            <a:endParaRPr sz="1800">
              <a:solidFill>
                <a:srgbClr val="7F6000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$image = </a:t>
            </a:r>
            <a:r>
              <a:rPr lang="en-US" sz="1800">
                <a:solidFill>
                  <a:srgbClr val="7F6000"/>
                </a:solidFill>
              </a:rPr>
              <a:t>$uploadfile</a:t>
            </a:r>
            <a:r>
              <a:rPr lang="en-US" sz="1800">
                <a:solidFill>
                  <a:schemeClr val="dk1"/>
                </a:solidFill>
              </a:rPr>
              <a:t>;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$insert_query = "INSERT INTO `products`(`product_name`, `image`) VALUES (</a:t>
            </a:r>
            <a:r>
              <a:rPr lang="en-US" sz="1800">
                <a:solidFill>
                  <a:schemeClr val="lt1"/>
                </a:solidFill>
              </a:rPr>
              <a:t>'</a:t>
            </a:r>
            <a:r>
              <a:rPr lang="en-US" sz="1800">
                <a:solidFill>
                  <a:srgbClr val="7F6000"/>
                </a:solidFill>
              </a:rPr>
              <a:t>$product_name', '$uploadfile'</a:t>
            </a:r>
            <a:r>
              <a:rPr lang="en-US" sz="1800">
                <a:solidFill>
                  <a:schemeClr val="dk1"/>
                </a:solidFill>
              </a:rPr>
              <a:t>)";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A818"/>
              </a:buClr>
              <a:buSzPts val="2400"/>
              <a:buFont typeface="Noto Sans Symbols"/>
              <a:buNone/>
            </a:pPr>
            <a:endParaRPr sz="2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5"/>
          <p:cNvSpPr txBox="1">
            <a:spLocks noGrp="1"/>
          </p:cNvSpPr>
          <p:nvPr>
            <p:ph type="body" idx="1"/>
          </p:nvPr>
        </p:nvSpPr>
        <p:spPr>
          <a:xfrm>
            <a:off x="190402" y="1196125"/>
            <a:ext cx="11818200" cy="52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45720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i="1" dirty="0" smtClean="0">
                <a:solidFill>
                  <a:schemeClr val="dk1"/>
                </a:solidFill>
              </a:rPr>
              <a:t>Keep in mind!</a:t>
            </a:r>
            <a:endParaRPr i="1" dirty="0">
              <a:solidFill>
                <a:schemeClr val="dk1"/>
              </a:solidFill>
            </a:endParaRPr>
          </a:p>
          <a:p>
            <a:pPr marL="457200" lvl="0" indent="-3810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Char char="-"/>
            </a:pPr>
            <a:r>
              <a:rPr lang="en-US" sz="2400" i="1" dirty="0">
                <a:solidFill>
                  <a:schemeClr val="dk1"/>
                </a:solidFill>
              </a:rPr>
              <a:t>filename </a:t>
            </a:r>
            <a:r>
              <a:rPr lang="en-US" sz="2400" i="1" dirty="0" smtClean="0">
                <a:solidFill>
                  <a:schemeClr val="dk1"/>
                </a:solidFill>
              </a:rPr>
              <a:t>– if you store files with the same name in the same directory</a:t>
            </a:r>
          </a:p>
          <a:p>
            <a:pPr marL="533400" lvl="1" indent="0">
              <a:lnSpc>
                <a:spcPct val="100000"/>
              </a:lnSpc>
              <a:spcBef>
                <a:spcPts val="1200"/>
              </a:spcBef>
              <a:buSzPts val="2400"/>
              <a:buNone/>
            </a:pPr>
            <a:r>
              <a:rPr lang="en-US" sz="2200" i="1" dirty="0">
                <a:solidFill>
                  <a:schemeClr val="dk1"/>
                </a:solidFill>
              </a:rPr>
              <a:t>t</a:t>
            </a:r>
            <a:r>
              <a:rPr lang="en-US" sz="2200" i="1" dirty="0" smtClean="0">
                <a:solidFill>
                  <a:schemeClr val="dk1"/>
                </a:solidFill>
              </a:rPr>
              <a:t>he first file will be overwritten by the second one</a:t>
            </a:r>
            <a:endParaRPr sz="2200" i="1" dirty="0">
              <a:solidFill>
                <a:schemeClr val="dk1"/>
              </a:solidFill>
            </a:endParaRPr>
          </a:p>
          <a:p>
            <a:pPr marL="989981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4" name="Google Shape;244;p25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Saving uploaded file</a:t>
            </a:r>
            <a:endParaRPr/>
          </a:p>
        </p:txBody>
      </p:sp>
      <p:sp>
        <p:nvSpPr>
          <p:cNvPr id="245" name="Google Shape;245;p25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787835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6"/>
          <p:cNvSpPr txBox="1"/>
          <p:nvPr/>
        </p:nvSpPr>
        <p:spPr>
          <a:xfrm>
            <a:off x="4528200" y="1866825"/>
            <a:ext cx="3132900" cy="15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rgbClr val="FFFFFF"/>
                </a:solidFill>
              </a:rPr>
              <a:t>handling</a:t>
            </a:r>
            <a:endParaRPr sz="3600" b="1">
              <a:solidFill>
                <a:srgbClr val="FFFFFF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rgbClr val="FFFFFF"/>
                </a:solidFill>
              </a:rPr>
              <a:t>file</a:t>
            </a:r>
            <a:endParaRPr sz="3600" b="1">
              <a:solidFill>
                <a:srgbClr val="FFFFFF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rgbClr val="FFFFFF"/>
                </a:solidFill>
              </a:rPr>
              <a:t>uploads</a:t>
            </a:r>
            <a:endParaRPr sz="3600" b="1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 b="1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7"/>
          <p:cNvSpPr txBox="1">
            <a:spLocks noGrp="1"/>
          </p:cNvSpPr>
          <p:nvPr>
            <p:ph type="body" idx="1"/>
          </p:nvPr>
        </p:nvSpPr>
        <p:spPr>
          <a:xfrm>
            <a:off x="190402" y="1196125"/>
            <a:ext cx="11818200" cy="52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457200" lvl="0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-US" i="1">
                <a:solidFill>
                  <a:schemeClr val="dk1"/>
                </a:solidFill>
              </a:rPr>
              <a:t>check for file upload errors</a:t>
            </a:r>
            <a:endParaRPr i="1">
              <a:solidFill>
                <a:schemeClr val="dk1"/>
              </a:solidFill>
            </a:endParaRPr>
          </a:p>
          <a:p>
            <a:pPr marL="989981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i="1">
              <a:solidFill>
                <a:schemeClr val="dk1"/>
              </a:solidFill>
            </a:endParaRPr>
          </a:p>
          <a:p>
            <a:pPr marL="989981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i="1">
              <a:solidFill>
                <a:schemeClr val="dk1"/>
              </a:solidFill>
            </a:endParaRPr>
          </a:p>
          <a:p>
            <a:pPr marL="989981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i="1">
              <a:solidFill>
                <a:schemeClr val="dk1"/>
              </a:solidFill>
            </a:endParaRPr>
          </a:p>
          <a:p>
            <a:pPr marL="989981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i="1">
              <a:solidFill>
                <a:schemeClr val="dk1"/>
              </a:solidFill>
            </a:endParaRPr>
          </a:p>
          <a:p>
            <a:pPr marL="989981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i="1">
              <a:solidFill>
                <a:schemeClr val="dk1"/>
              </a:solidFill>
            </a:endParaRPr>
          </a:p>
          <a:p>
            <a:pPr marL="989981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i="1" u="sng">
                <a:solidFill>
                  <a:schemeClr val="hlink"/>
                </a:solidFill>
                <a:hlinkClick r:id="rId3"/>
              </a:rPr>
              <a:t>List of error values and messages explained</a:t>
            </a:r>
            <a:endParaRPr i="1">
              <a:solidFill>
                <a:schemeClr val="dk1"/>
              </a:solidFill>
            </a:endParaRPr>
          </a:p>
        </p:txBody>
      </p:sp>
      <p:sp>
        <p:nvSpPr>
          <p:cNvPr id="259" name="Google Shape;259;p27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Handling file uploads</a:t>
            </a:r>
            <a:endParaRPr/>
          </a:p>
        </p:txBody>
      </p:sp>
      <p:sp>
        <p:nvSpPr>
          <p:cNvPr id="260" name="Google Shape;260;p27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  <p:sp>
        <p:nvSpPr>
          <p:cNvPr id="261" name="Google Shape;261;p27"/>
          <p:cNvSpPr txBox="1"/>
          <p:nvPr/>
        </p:nvSpPr>
        <p:spPr>
          <a:xfrm>
            <a:off x="914400" y="2290447"/>
            <a:ext cx="10363200" cy="2507400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A818"/>
              </a:buClr>
              <a:buSzPts val="2400"/>
              <a:buFont typeface="Noto Sans Symbols"/>
              <a:buNone/>
            </a:pPr>
            <a:r>
              <a:rPr lang="en-US" sz="24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if(!isset($_FILES['product_image']['error'])){</a:t>
            </a:r>
            <a:endParaRPr sz="240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A818"/>
              </a:buClr>
              <a:buSzPts val="2400"/>
              <a:buFont typeface="Noto Sans Symbols"/>
              <a:buNone/>
            </a:pPr>
            <a:r>
              <a:rPr lang="en-US" sz="24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// code to execute if no errors occur</a:t>
            </a:r>
            <a:endParaRPr sz="240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A818"/>
              </a:buClr>
              <a:buSzPts val="2400"/>
              <a:buFont typeface="Noto Sans Symbols"/>
              <a:buNone/>
            </a:pPr>
            <a:r>
              <a:rPr lang="en-US" sz="24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240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28"/>
          <p:cNvSpPr txBox="1">
            <a:spLocks noGrp="1"/>
          </p:cNvSpPr>
          <p:nvPr>
            <p:ph type="body" idx="1"/>
          </p:nvPr>
        </p:nvSpPr>
        <p:spPr>
          <a:xfrm>
            <a:off x="190402" y="1196125"/>
            <a:ext cx="11818200" cy="52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457200" lvl="0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-US" i="1">
                <a:solidFill>
                  <a:schemeClr val="dk1"/>
                </a:solidFill>
              </a:rPr>
              <a:t>check filesize - always set limit of allowed upload filesize</a:t>
            </a:r>
            <a:endParaRPr i="1">
              <a:solidFill>
                <a:schemeClr val="dk1"/>
              </a:solidFill>
            </a:endParaRPr>
          </a:p>
          <a:p>
            <a:pPr marL="989981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i="1">
              <a:solidFill>
                <a:schemeClr val="dk1"/>
              </a:solidFill>
            </a:endParaRPr>
          </a:p>
          <a:p>
            <a:pPr marL="989981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i="1">
              <a:solidFill>
                <a:schemeClr val="dk1"/>
              </a:solidFill>
            </a:endParaRPr>
          </a:p>
          <a:p>
            <a:pPr marL="989981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i="1">
              <a:solidFill>
                <a:schemeClr val="dk1"/>
              </a:solidFill>
            </a:endParaRPr>
          </a:p>
          <a:p>
            <a:pPr marL="989981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i="1">
              <a:solidFill>
                <a:schemeClr val="dk1"/>
              </a:solidFill>
            </a:endParaRPr>
          </a:p>
          <a:p>
            <a:pPr marL="989981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i="1">
              <a:solidFill>
                <a:schemeClr val="dk1"/>
              </a:solidFill>
            </a:endParaRPr>
          </a:p>
          <a:p>
            <a:pPr marL="989981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i="1">
              <a:solidFill>
                <a:schemeClr val="dk1"/>
              </a:solidFill>
            </a:endParaRPr>
          </a:p>
        </p:txBody>
      </p:sp>
      <p:sp>
        <p:nvSpPr>
          <p:cNvPr id="267" name="Google Shape;267;p28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Handling file uploads</a:t>
            </a:r>
            <a:endParaRPr/>
          </a:p>
        </p:txBody>
      </p:sp>
      <p:sp>
        <p:nvSpPr>
          <p:cNvPr id="268" name="Google Shape;268;p28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  <p:sp>
        <p:nvSpPr>
          <p:cNvPr id="269" name="Google Shape;269;p28"/>
          <p:cNvSpPr txBox="1"/>
          <p:nvPr/>
        </p:nvSpPr>
        <p:spPr>
          <a:xfrm>
            <a:off x="914400" y="2290447"/>
            <a:ext cx="10363200" cy="2507400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if ($_FILES['product_image']['size'] &gt; 1000000) {</a:t>
            </a:r>
            <a:endParaRPr sz="240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//code to execute if file exceeds the allowed limit</a:t>
            </a:r>
            <a:endParaRPr sz="240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A818"/>
              </a:buClr>
              <a:buSzPts val="2400"/>
              <a:buFont typeface="Noto Sans Symbols"/>
              <a:buNone/>
            </a:pPr>
            <a:r>
              <a:rPr lang="en-US" sz="24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}</a:t>
            </a:r>
            <a:endParaRPr sz="240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9"/>
          <p:cNvSpPr txBox="1">
            <a:spLocks noGrp="1"/>
          </p:cNvSpPr>
          <p:nvPr>
            <p:ph type="body" idx="1"/>
          </p:nvPr>
        </p:nvSpPr>
        <p:spPr>
          <a:xfrm>
            <a:off x="190402" y="1196125"/>
            <a:ext cx="11818200" cy="52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457200" lvl="0" indent="-3810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Char char="-"/>
            </a:pPr>
            <a:r>
              <a:rPr lang="en-US" sz="2400" i="1">
                <a:solidFill>
                  <a:schemeClr val="dk1"/>
                </a:solidFill>
              </a:rPr>
              <a:t>Check MIME Type - </a:t>
            </a:r>
            <a:r>
              <a:rPr lang="en-US" sz="2400" b="1" i="1">
                <a:solidFill>
                  <a:srgbClr val="CC0000"/>
                </a:solidFill>
              </a:rPr>
              <a:t>DO NOT TRUST $_FILES['product_image']['mime'] VALUE</a:t>
            </a:r>
            <a:endParaRPr sz="2400" b="1" i="1">
              <a:solidFill>
                <a:srgbClr val="CC0000"/>
              </a:solidFill>
            </a:endParaRPr>
          </a:p>
          <a:p>
            <a:pPr marL="137160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400" b="1" i="1">
              <a:solidFill>
                <a:srgbClr val="CC0000"/>
              </a:solidFill>
            </a:endParaRPr>
          </a:p>
          <a:p>
            <a:pPr marL="1371600" lvl="0" indent="-3810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Char char="-"/>
            </a:pPr>
            <a:r>
              <a:rPr lang="en-US" sz="2400" i="1">
                <a:solidFill>
                  <a:schemeClr val="dk1"/>
                </a:solidFill>
              </a:rPr>
              <a:t>make your own mime type validation solutions</a:t>
            </a:r>
            <a:endParaRPr sz="2400" i="1">
              <a:solidFill>
                <a:schemeClr val="dk1"/>
              </a:solidFill>
            </a:endParaRPr>
          </a:p>
          <a:p>
            <a:pPr marL="137160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-"/>
            </a:pPr>
            <a:r>
              <a:rPr lang="en-US" sz="2400" i="1" u="sng">
                <a:solidFill>
                  <a:schemeClr val="hlink"/>
                </a:solidFill>
                <a:hlinkClick r:id="rId3"/>
              </a:rPr>
              <a:t>some useful examples here</a:t>
            </a:r>
            <a:endParaRPr sz="2400" i="1">
              <a:solidFill>
                <a:schemeClr val="dk1"/>
              </a:solidFill>
            </a:endParaRPr>
          </a:p>
          <a:p>
            <a:pPr marL="989981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i="1">
              <a:solidFill>
                <a:schemeClr val="dk1"/>
              </a:solidFill>
            </a:endParaRPr>
          </a:p>
          <a:p>
            <a:pPr marL="989981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i="1">
              <a:solidFill>
                <a:schemeClr val="dk1"/>
              </a:solidFill>
            </a:endParaRPr>
          </a:p>
          <a:p>
            <a:pPr marL="989981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i="1">
              <a:solidFill>
                <a:schemeClr val="dk1"/>
              </a:solidFill>
            </a:endParaRPr>
          </a:p>
          <a:p>
            <a:pPr marL="989981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i="1">
              <a:solidFill>
                <a:schemeClr val="dk1"/>
              </a:solidFill>
            </a:endParaRPr>
          </a:p>
          <a:p>
            <a:pPr marL="989981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i="1">
              <a:solidFill>
                <a:schemeClr val="dk1"/>
              </a:solidFill>
            </a:endParaRPr>
          </a:p>
        </p:txBody>
      </p:sp>
      <p:sp>
        <p:nvSpPr>
          <p:cNvPr id="275" name="Google Shape;275;p29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Handling file uploads</a:t>
            </a:r>
            <a:endParaRPr/>
          </a:p>
        </p:txBody>
      </p:sp>
      <p:sp>
        <p:nvSpPr>
          <p:cNvPr id="276" name="Google Shape;276;p29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0"/>
          <p:cNvSpPr txBox="1">
            <a:spLocks noGrp="1"/>
          </p:cNvSpPr>
          <p:nvPr>
            <p:ph type="body" idx="1"/>
          </p:nvPr>
        </p:nvSpPr>
        <p:spPr>
          <a:xfrm>
            <a:off x="190402" y="1196125"/>
            <a:ext cx="11818200" cy="52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457200" lvl="0" indent="-4572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600"/>
              <a:buChar char="-"/>
            </a:pPr>
            <a:r>
              <a:rPr lang="en-US" sz="3600" i="1" dirty="0">
                <a:solidFill>
                  <a:schemeClr val="dk1"/>
                </a:solidFill>
              </a:rPr>
              <a:t>Avoid using </a:t>
            </a:r>
            <a:r>
              <a:rPr lang="en-US" sz="3600" b="1" i="1" dirty="0">
                <a:solidFill>
                  <a:schemeClr val="dk1"/>
                </a:solidFill>
              </a:rPr>
              <a:t>$_FILES['</a:t>
            </a:r>
            <a:r>
              <a:rPr lang="en-US" sz="3600" b="1" i="1" dirty="0" err="1">
                <a:solidFill>
                  <a:schemeClr val="dk1"/>
                </a:solidFill>
              </a:rPr>
              <a:t>product_image</a:t>
            </a:r>
            <a:r>
              <a:rPr lang="en-US" sz="3600" b="1" i="1" dirty="0">
                <a:solidFill>
                  <a:schemeClr val="dk1"/>
                </a:solidFill>
              </a:rPr>
              <a:t>']['name']</a:t>
            </a:r>
            <a:r>
              <a:rPr lang="en-US" sz="3600" i="1" dirty="0">
                <a:solidFill>
                  <a:schemeClr val="dk1"/>
                </a:solidFill>
              </a:rPr>
              <a:t> as filename for saving the uploaded file on project`s server</a:t>
            </a:r>
            <a:endParaRPr sz="3600" i="1" dirty="0">
              <a:solidFill>
                <a:schemeClr val="dk1"/>
              </a:solidFill>
            </a:endParaRPr>
          </a:p>
          <a:p>
            <a:pPr marL="45720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Char char="-"/>
            </a:pPr>
            <a:r>
              <a:rPr lang="en-US" sz="3600" i="1" dirty="0">
                <a:solidFill>
                  <a:schemeClr val="dk1"/>
                </a:solidFill>
              </a:rPr>
              <a:t>DO NOT USE $_FILES['</a:t>
            </a:r>
            <a:r>
              <a:rPr lang="en-US" sz="3600" i="1" dirty="0" err="1">
                <a:solidFill>
                  <a:schemeClr val="dk1"/>
                </a:solidFill>
              </a:rPr>
              <a:t>upfile</a:t>
            </a:r>
            <a:r>
              <a:rPr lang="en-US" sz="3600" i="1" dirty="0">
                <a:solidFill>
                  <a:schemeClr val="dk1"/>
                </a:solidFill>
              </a:rPr>
              <a:t>']['name'] WITHOUT ANY VALIDATION !!</a:t>
            </a:r>
            <a:endParaRPr sz="3600" i="1" dirty="0">
              <a:solidFill>
                <a:schemeClr val="dk1"/>
              </a:solidFill>
            </a:endParaRPr>
          </a:p>
          <a:p>
            <a:pPr marL="45720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Char char="-"/>
            </a:pPr>
            <a:r>
              <a:rPr lang="en-US" sz="3600" i="1" dirty="0">
                <a:solidFill>
                  <a:schemeClr val="dk1"/>
                </a:solidFill>
              </a:rPr>
              <a:t>You should name the file </a:t>
            </a:r>
            <a:r>
              <a:rPr lang="en-US" sz="3600" b="1" i="1" dirty="0" smtClean="0">
                <a:solidFill>
                  <a:schemeClr val="dk1"/>
                </a:solidFill>
              </a:rPr>
              <a:t>uniquely</a:t>
            </a:r>
            <a:r>
              <a:rPr lang="en-US" sz="3600" i="1" dirty="0">
                <a:solidFill>
                  <a:schemeClr val="dk1"/>
                </a:solidFill>
              </a:rPr>
              <a:t> </a:t>
            </a:r>
            <a:r>
              <a:rPr lang="en-US" sz="3600" i="1" dirty="0" smtClean="0">
                <a:solidFill>
                  <a:schemeClr val="dk1"/>
                </a:solidFill>
              </a:rPr>
              <a:t>– using timestamps, ids, etc.</a:t>
            </a:r>
            <a:endParaRPr sz="3600" i="1" dirty="0">
              <a:solidFill>
                <a:schemeClr val="dk1"/>
              </a:solidFill>
            </a:endParaRPr>
          </a:p>
          <a:p>
            <a:pPr marL="989981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3600" i="1" dirty="0">
              <a:solidFill>
                <a:schemeClr val="dk1"/>
              </a:solidFill>
            </a:endParaRPr>
          </a:p>
          <a:p>
            <a:pPr marL="989981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i="1" dirty="0">
              <a:solidFill>
                <a:schemeClr val="dk1"/>
              </a:solidFill>
            </a:endParaRPr>
          </a:p>
          <a:p>
            <a:pPr marL="989981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i="1" dirty="0">
              <a:solidFill>
                <a:schemeClr val="dk1"/>
              </a:solidFill>
            </a:endParaRPr>
          </a:p>
          <a:p>
            <a:pPr marL="989981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i="1" dirty="0">
              <a:solidFill>
                <a:schemeClr val="dk1"/>
              </a:solidFill>
            </a:endParaRPr>
          </a:p>
          <a:p>
            <a:pPr marL="989981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i="1" dirty="0">
              <a:solidFill>
                <a:schemeClr val="dk1"/>
              </a:solidFill>
            </a:endParaRPr>
          </a:p>
          <a:p>
            <a:pPr marL="989981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i="1" dirty="0">
              <a:solidFill>
                <a:schemeClr val="dk1"/>
              </a:solidFill>
            </a:endParaRPr>
          </a:p>
        </p:txBody>
      </p:sp>
      <p:sp>
        <p:nvSpPr>
          <p:cNvPr id="282" name="Google Shape;282;p30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Handling file uploads</a:t>
            </a:r>
            <a:endParaRPr/>
          </a:p>
        </p:txBody>
      </p:sp>
      <p:sp>
        <p:nvSpPr>
          <p:cNvPr id="283" name="Google Shape;283;p30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4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Table of Contents</a:t>
            </a:r>
            <a:endParaRPr/>
          </a:p>
        </p:txBody>
      </p:sp>
      <p:sp>
        <p:nvSpPr>
          <p:cNvPr id="151" name="Google Shape;151;p14"/>
          <p:cNvSpPr txBox="1">
            <a:spLocks noGrp="1"/>
          </p:cNvSpPr>
          <p:nvPr>
            <p:ph type="body" idx="1"/>
          </p:nvPr>
        </p:nvSpPr>
        <p:spPr>
          <a:xfrm>
            <a:off x="196766" y="1371604"/>
            <a:ext cx="8182463" cy="4795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446087" lvl="0" indent="-388937" algn="l" rtl="0">
              <a:lnSpc>
                <a:spcPct val="12121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</a:pPr>
            <a:r>
              <a:rPr lang="en-US" sz="2400"/>
              <a:t>the HTML</a:t>
            </a:r>
            <a:endParaRPr sz="2400"/>
          </a:p>
          <a:p>
            <a:pPr marL="446087" lvl="0" indent="-388937" algn="l" rtl="0">
              <a:lnSpc>
                <a:spcPct val="121212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US" sz="2400"/>
              <a:t>$_FILES</a:t>
            </a:r>
            <a:endParaRPr sz="2400"/>
          </a:p>
          <a:p>
            <a:pPr marL="446087" lvl="0" indent="-388937" algn="l" rtl="0">
              <a:lnSpc>
                <a:spcPct val="121212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US" sz="2400"/>
              <a:t>Saving uploaded file</a:t>
            </a:r>
            <a:endParaRPr sz="2400"/>
          </a:p>
          <a:p>
            <a:pPr marL="446087" lvl="0" indent="-388937" algn="l" rtl="0">
              <a:lnSpc>
                <a:spcPct val="121212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US" sz="2400"/>
              <a:t>Handling file upload </a:t>
            </a:r>
            <a:endParaRPr sz="2400"/>
          </a:p>
          <a:p>
            <a:pPr marL="989981" lvl="0" indent="0" algn="l" rtl="0">
              <a:lnSpc>
                <a:spcPct val="1212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- validating files through $_FILES elements</a:t>
            </a:r>
            <a:endParaRPr sz="2400"/>
          </a:p>
          <a:p>
            <a:pPr marL="989981" lvl="0" indent="0" algn="l" rtl="0">
              <a:lnSpc>
                <a:spcPct val="1212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- using php functions</a:t>
            </a:r>
            <a:endParaRPr sz="2400"/>
          </a:p>
          <a:p>
            <a:pPr marL="0" lvl="0" indent="0" algn="l" rtl="0">
              <a:lnSpc>
                <a:spcPct val="1212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5. Security </a:t>
            </a:r>
            <a:endParaRPr sz="2400"/>
          </a:p>
          <a:p>
            <a:pPr marL="0" lvl="0" indent="0" algn="l" rtl="0">
              <a:lnSpc>
                <a:spcPct val="1212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6. Configuring file uploads</a:t>
            </a:r>
            <a:endParaRPr sz="2400"/>
          </a:p>
        </p:txBody>
      </p:sp>
      <p:sp>
        <p:nvSpPr>
          <p:cNvPr id="152" name="Google Shape;152;p14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625" cy="196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1"/>
          <p:cNvSpPr txBox="1"/>
          <p:nvPr/>
        </p:nvSpPr>
        <p:spPr>
          <a:xfrm>
            <a:off x="4529550" y="1992225"/>
            <a:ext cx="3132900" cy="155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rgbClr val="FFFFFF"/>
                </a:solidFill>
              </a:rPr>
              <a:t>Securing file uploads</a:t>
            </a:r>
            <a:endParaRPr sz="3600" b="1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 b="1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2"/>
          <p:cNvSpPr txBox="1">
            <a:spLocks noGrp="1"/>
          </p:cNvSpPr>
          <p:nvPr>
            <p:ph type="body" idx="1"/>
          </p:nvPr>
        </p:nvSpPr>
        <p:spPr>
          <a:xfrm>
            <a:off x="186902" y="1224475"/>
            <a:ext cx="11818200" cy="52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3000" i="1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What are the File Upload Risks?</a:t>
            </a:r>
            <a:endParaRPr sz="3000" i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30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some of them are</a:t>
            </a:r>
            <a:endParaRPr sz="3000" i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41910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SzPts val="3000"/>
              <a:buFont typeface="Arial"/>
              <a:buChar char="-"/>
            </a:pPr>
            <a:r>
              <a:rPr lang="en-US"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Attacking your infrastructure:</a:t>
            </a:r>
            <a:endParaRPr sz="3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1" indent="-419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-"/>
            </a:pPr>
            <a:r>
              <a:rPr lang="en-US"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Overwriting an existing file </a:t>
            </a:r>
            <a:endParaRPr sz="3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1" indent="-419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-"/>
            </a:pPr>
            <a:r>
              <a:rPr lang="en-US"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Malicious content </a:t>
            </a:r>
            <a:endParaRPr sz="3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Very large file upload</a:t>
            </a:r>
            <a:endParaRPr sz="3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3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89981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989981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989981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989981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989981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989981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32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Securing file uploads</a:t>
            </a:r>
            <a:endParaRPr/>
          </a:p>
        </p:txBody>
      </p:sp>
      <p:sp>
        <p:nvSpPr>
          <p:cNvPr id="297" name="Google Shape;297;p32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3"/>
          <p:cNvSpPr txBox="1">
            <a:spLocks noGrp="1"/>
          </p:cNvSpPr>
          <p:nvPr>
            <p:ph type="body" idx="1"/>
          </p:nvPr>
        </p:nvSpPr>
        <p:spPr>
          <a:xfrm>
            <a:off x="190402" y="1196125"/>
            <a:ext cx="11818200" cy="52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30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How to Prevent File Upload Attacks</a:t>
            </a:r>
            <a:endParaRPr sz="30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4191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000"/>
              <a:buChar char="-"/>
            </a:pPr>
            <a:r>
              <a:rPr lang="en-US" sz="3000" dirty="0">
                <a:solidFill>
                  <a:schemeClr val="dk1"/>
                </a:solidFill>
              </a:rPr>
              <a:t>Only allow specific file types</a:t>
            </a:r>
            <a:endParaRPr sz="3000" dirty="0">
              <a:solidFill>
                <a:schemeClr val="dk1"/>
              </a:solidFill>
            </a:endParaRPr>
          </a:p>
          <a:p>
            <a:pPr marL="45720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-"/>
            </a:pPr>
            <a:r>
              <a:rPr lang="en-US" sz="3000" dirty="0">
                <a:solidFill>
                  <a:schemeClr val="dk1"/>
                </a:solidFill>
              </a:rPr>
              <a:t>Verify file types</a:t>
            </a:r>
            <a:endParaRPr sz="3000" dirty="0">
              <a:solidFill>
                <a:schemeClr val="dk1"/>
              </a:solidFill>
            </a:endParaRPr>
          </a:p>
          <a:p>
            <a:pPr marL="45720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-"/>
            </a:pPr>
            <a:r>
              <a:rPr lang="en-US" sz="3000" dirty="0">
                <a:solidFill>
                  <a:schemeClr val="dk1"/>
                </a:solidFill>
              </a:rPr>
              <a:t>Remove possible embedded threats</a:t>
            </a:r>
            <a:endParaRPr sz="3000" dirty="0">
              <a:solidFill>
                <a:schemeClr val="dk1"/>
              </a:solidFill>
            </a:endParaRPr>
          </a:p>
          <a:p>
            <a:pPr marL="45720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-"/>
            </a:pPr>
            <a:r>
              <a:rPr lang="en-US" sz="3000" dirty="0">
                <a:solidFill>
                  <a:schemeClr val="dk1"/>
                </a:solidFill>
              </a:rPr>
              <a:t>Set a maximum name length and maximum file size</a:t>
            </a:r>
            <a:endParaRPr sz="3000" dirty="0">
              <a:solidFill>
                <a:schemeClr val="dk1"/>
              </a:solidFill>
            </a:endParaRPr>
          </a:p>
          <a:p>
            <a:pPr marL="45720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-"/>
            </a:pPr>
            <a:r>
              <a:rPr lang="en-US" sz="3000" dirty="0">
                <a:solidFill>
                  <a:schemeClr val="dk1"/>
                </a:solidFill>
              </a:rPr>
              <a:t>Randomize uploaded file names</a:t>
            </a:r>
            <a:endParaRPr sz="3000" dirty="0">
              <a:solidFill>
                <a:schemeClr val="dk1"/>
              </a:solidFill>
            </a:endParaRPr>
          </a:p>
          <a:p>
            <a:pPr marL="45720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-"/>
            </a:pPr>
            <a:r>
              <a:rPr lang="en-US" sz="3000" b="1" dirty="0">
                <a:solidFill>
                  <a:schemeClr val="dk1"/>
                </a:solidFill>
              </a:rPr>
              <a:t>Store uploaded files outside web root folder</a:t>
            </a:r>
            <a:endParaRPr sz="3000" b="1" dirty="0">
              <a:solidFill>
                <a:schemeClr val="dk1"/>
              </a:solidFill>
            </a:endParaRPr>
          </a:p>
          <a:p>
            <a:pPr marL="45720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-"/>
            </a:pPr>
            <a:r>
              <a:rPr lang="en-US" sz="3000" dirty="0">
                <a:solidFill>
                  <a:schemeClr val="dk1"/>
                </a:solidFill>
              </a:rPr>
              <a:t>Use simple error </a:t>
            </a:r>
            <a:r>
              <a:rPr lang="en-US" sz="3000" dirty="0" smtClean="0">
                <a:solidFill>
                  <a:schemeClr val="dk1"/>
                </a:solidFill>
              </a:rPr>
              <a:t>messages /that do not expose project`s file structure/</a:t>
            </a:r>
            <a:endParaRPr sz="3000" dirty="0">
              <a:solidFill>
                <a:schemeClr val="dk1"/>
              </a:solidFill>
            </a:endParaRPr>
          </a:p>
          <a:p>
            <a:pPr marL="989981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3000" dirty="0">
              <a:solidFill>
                <a:schemeClr val="dk1"/>
              </a:solidFill>
            </a:endParaRPr>
          </a:p>
          <a:p>
            <a:pPr marL="989981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3000" dirty="0">
              <a:solidFill>
                <a:schemeClr val="dk1"/>
              </a:solidFill>
            </a:endParaRPr>
          </a:p>
          <a:p>
            <a:pPr marL="989981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3000" dirty="0">
              <a:solidFill>
                <a:schemeClr val="dk1"/>
              </a:solidFill>
            </a:endParaRPr>
          </a:p>
          <a:p>
            <a:pPr marL="989981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3000" dirty="0">
              <a:solidFill>
                <a:schemeClr val="dk1"/>
              </a:solidFill>
            </a:endParaRPr>
          </a:p>
          <a:p>
            <a:pPr marL="989981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3000" dirty="0">
              <a:solidFill>
                <a:schemeClr val="dk1"/>
              </a:solidFill>
            </a:endParaRPr>
          </a:p>
          <a:p>
            <a:pPr marL="989981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3000" dirty="0"/>
          </a:p>
        </p:txBody>
      </p:sp>
      <p:sp>
        <p:nvSpPr>
          <p:cNvPr id="303" name="Google Shape;303;p33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Securing file uploads</a:t>
            </a:r>
            <a:endParaRPr/>
          </a:p>
        </p:txBody>
      </p:sp>
      <p:sp>
        <p:nvSpPr>
          <p:cNvPr id="304" name="Google Shape;304;p33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4"/>
          <p:cNvSpPr txBox="1"/>
          <p:nvPr/>
        </p:nvSpPr>
        <p:spPr>
          <a:xfrm>
            <a:off x="4529550" y="1666325"/>
            <a:ext cx="3132900" cy="20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rgbClr val="FFFFFF"/>
                </a:solidFill>
              </a:rPr>
              <a:t>configuring file </a:t>
            </a:r>
            <a:endParaRPr sz="3600" b="1">
              <a:solidFill>
                <a:srgbClr val="FFFFFF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rgbClr val="FFFFFF"/>
                </a:solidFill>
              </a:rPr>
              <a:t>uploads</a:t>
            </a:r>
            <a:endParaRPr sz="3600" b="1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 b="1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5"/>
          <p:cNvSpPr txBox="1">
            <a:spLocks noGrp="1"/>
          </p:cNvSpPr>
          <p:nvPr>
            <p:ph type="body" idx="1"/>
          </p:nvPr>
        </p:nvSpPr>
        <p:spPr>
          <a:xfrm>
            <a:off x="190402" y="1196125"/>
            <a:ext cx="11818200" cy="52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456915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b="1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6915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b="1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6915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3000" i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File uploads directives in php.ini</a:t>
            </a:r>
            <a:endParaRPr sz="3000" i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6915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3000" u="sng" dirty="0" err="1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file_uploads</a:t>
            </a:r>
            <a:endParaRPr dirty="0"/>
          </a:p>
          <a:p>
            <a:pPr marL="456915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3000" u="sng" dirty="0" err="1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upload_max_filesize</a:t>
            </a:r>
            <a:endParaRPr dirty="0"/>
          </a:p>
          <a:p>
            <a:pPr marL="456915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3000" u="sng" dirty="0" err="1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upload_tmp_dir</a:t>
            </a:r>
            <a:endParaRPr dirty="0"/>
          </a:p>
          <a:p>
            <a:pPr marL="456915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3000" u="sng" smtClean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post_max_size</a:t>
            </a:r>
            <a:r>
              <a:rPr lang="en-US" sz="300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30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6915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3000" u="sng" dirty="0" err="1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7"/>
              </a:rPr>
              <a:t>max_input_time</a:t>
            </a:r>
            <a:r>
              <a:rPr lang="en-US" sz="3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30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6915" lvl="0" indent="-361665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</a:pPr>
            <a:endParaRPr dirty="0">
              <a:solidFill>
                <a:schemeClr val="dk1"/>
              </a:solidFill>
            </a:endParaRPr>
          </a:p>
          <a:p>
            <a:pPr marL="989981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989981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17" name="Google Shape;317;p35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Configuring file uploads </a:t>
            </a:r>
            <a:endParaRPr/>
          </a:p>
        </p:txBody>
      </p:sp>
      <p:sp>
        <p:nvSpPr>
          <p:cNvPr id="318" name="Google Shape;318;p35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37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8"/>
          <p:cNvSpPr txBox="1">
            <a:spLocks noGrp="1"/>
          </p:cNvSpPr>
          <p:nvPr>
            <p:ph type="body" idx="1"/>
          </p:nvPr>
        </p:nvSpPr>
        <p:spPr>
          <a:xfrm>
            <a:off x="80375" y="1196125"/>
            <a:ext cx="12055200" cy="52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456915" lvl="0" indent="-45691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▪"/>
            </a:pPr>
            <a:r>
              <a:rPr lang="en-US" sz="3200"/>
              <a:t>Vratsa Software – High-Quality Education, Profession and Jobs</a:t>
            </a:r>
            <a:endParaRPr/>
          </a:p>
          <a:p>
            <a:pPr marL="989981" lvl="1" indent="-380762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900"/>
              <a:buChar char="▪"/>
            </a:pPr>
            <a:r>
              <a:rPr lang="en-US" sz="2900" u="sng">
                <a:solidFill>
                  <a:schemeClr val="hlink"/>
                </a:solidFill>
                <a:hlinkClick r:id="rId3"/>
              </a:rPr>
              <a:t>www.vratsasoftware.com</a:t>
            </a:r>
            <a:r>
              <a:rPr lang="en-US" sz="2900"/>
              <a:t>  </a:t>
            </a:r>
            <a:endParaRPr/>
          </a:p>
          <a:p>
            <a:pPr marL="456915" lvl="0" indent="-456915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200"/>
              <a:buChar char="▪"/>
            </a:pPr>
            <a:r>
              <a:rPr lang="en-US" sz="3200"/>
              <a:t>The Nest Coworking</a:t>
            </a:r>
            <a:endParaRPr sz="3200"/>
          </a:p>
          <a:p>
            <a:pPr marL="989981" lvl="1" indent="-380762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000"/>
              <a:buChar char="▪"/>
            </a:pPr>
            <a:r>
              <a:rPr lang="en-US" sz="3000" u="sng">
                <a:solidFill>
                  <a:schemeClr val="hlink"/>
                </a:solidFill>
                <a:hlinkClick r:id="rId4"/>
              </a:rPr>
              <a:t>www.nest.bg</a:t>
            </a:r>
            <a:r>
              <a:rPr lang="en-US" sz="3000"/>
              <a:t> </a:t>
            </a:r>
            <a:endParaRPr sz="3000"/>
          </a:p>
          <a:p>
            <a:pPr marL="456915" lvl="0" indent="-456915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200"/>
              <a:buChar char="▪"/>
            </a:pPr>
            <a:r>
              <a:rPr lang="en-US" sz="3200"/>
              <a:t>Vratsa Software @ Facebook</a:t>
            </a:r>
            <a:endParaRPr/>
          </a:p>
          <a:p>
            <a:pPr marL="990575" lvl="1" indent="-38099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234465"/>
              </a:buClr>
              <a:buSzPts val="2900"/>
              <a:buChar char="▪"/>
            </a:pPr>
            <a:r>
              <a:rPr lang="en-US" sz="2900" u="sng">
                <a:solidFill>
                  <a:schemeClr val="hlink"/>
                </a:solidFill>
                <a:hlinkClick r:id="rId5"/>
              </a:rPr>
              <a:t>www.fb.com/VratsaSoftware</a:t>
            </a:r>
            <a:r>
              <a:rPr lang="en-US" sz="2900">
                <a:solidFill>
                  <a:srgbClr val="234465"/>
                </a:solidFill>
              </a:rPr>
              <a:t>  </a:t>
            </a:r>
            <a:endParaRPr sz="2900">
              <a:solidFill>
                <a:srgbClr val="234465"/>
              </a:solidFill>
            </a:endParaRPr>
          </a:p>
          <a:p>
            <a:pPr marL="456915" lvl="0" indent="-456915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200"/>
              <a:buChar char="▪"/>
            </a:pPr>
            <a:r>
              <a:rPr lang="en-US" sz="3200"/>
              <a:t>Slack Channel</a:t>
            </a:r>
            <a:endParaRPr sz="3200"/>
          </a:p>
          <a:p>
            <a:pPr marL="989981" lvl="1" indent="-469662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3200"/>
              <a:buChar char="▪"/>
            </a:pPr>
            <a:r>
              <a:rPr lang="en-US" sz="3200" u="sng">
                <a:solidFill>
                  <a:schemeClr val="hlink"/>
                </a:solidFill>
                <a:hlinkClick r:id="rId6"/>
              </a:rPr>
              <a:t>www.vso.slack.com</a:t>
            </a:r>
            <a:r>
              <a:rPr lang="en-US" sz="3200"/>
              <a:t> </a:t>
            </a:r>
            <a:endParaRPr sz="3200"/>
          </a:p>
          <a:p>
            <a:pPr marL="456915" lvl="0" indent="-241141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398"/>
              <a:buNone/>
            </a:pPr>
            <a:endParaRPr/>
          </a:p>
        </p:txBody>
      </p:sp>
      <p:sp>
        <p:nvSpPr>
          <p:cNvPr id="338" name="Google Shape;338;p38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Trainings @ Vratsa Software</a:t>
            </a:r>
            <a:endParaRPr/>
          </a:p>
        </p:txBody>
      </p:sp>
      <p:pic>
        <p:nvPicPr>
          <p:cNvPr id="339" name="Google Shape;339;p38">
            <a:hlinkClick r:id="rId7"/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9860073" y="3265920"/>
            <a:ext cx="1467096" cy="365922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38">
            <a:hlinkClick r:id="rId9"/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0258777" y="3608627"/>
            <a:ext cx="1118740" cy="1118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38">
            <a:hlinkClick r:id="rId11"/>
          </p:cNvPr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10335284" y="5017461"/>
            <a:ext cx="1042233" cy="10422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5"/>
          <p:cNvSpPr txBox="1"/>
          <p:nvPr/>
        </p:nvSpPr>
        <p:spPr>
          <a:xfrm>
            <a:off x="4528200" y="1866825"/>
            <a:ext cx="3132900" cy="15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the</a:t>
            </a:r>
            <a:endParaRPr sz="4800" b="1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HTML</a:t>
            </a:r>
            <a:endParaRPr sz="4800" b="1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6"/>
          <p:cNvSpPr txBox="1">
            <a:spLocks noGrp="1"/>
          </p:cNvSpPr>
          <p:nvPr>
            <p:ph type="body" idx="1"/>
          </p:nvPr>
        </p:nvSpPr>
        <p:spPr>
          <a:xfrm>
            <a:off x="190402" y="1196125"/>
            <a:ext cx="11818096" cy="5201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398"/>
              <a:buNone/>
            </a:pPr>
            <a:endParaRPr/>
          </a:p>
        </p:txBody>
      </p:sp>
      <p:sp>
        <p:nvSpPr>
          <p:cNvPr id="166" name="Google Shape;166;p16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the HTML</a:t>
            </a:r>
            <a:endParaRPr/>
          </a:p>
        </p:txBody>
      </p:sp>
      <p:sp>
        <p:nvSpPr>
          <p:cNvPr id="167" name="Google Shape;167;p16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625" cy="196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sp>
        <p:nvSpPr>
          <p:cNvPr id="168" name="Google Shape;168;p16"/>
          <p:cNvSpPr txBox="1"/>
          <p:nvPr/>
        </p:nvSpPr>
        <p:spPr>
          <a:xfrm>
            <a:off x="914400" y="1428002"/>
            <a:ext cx="10363200" cy="4969200"/>
          </a:xfrm>
          <a:prstGeom prst="rect">
            <a:avLst/>
          </a:prstGeom>
          <a:solidFill>
            <a:srgbClr val="ACB4C3">
              <a:alpha val="14901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&lt;form method="post" action="" </a:t>
            </a:r>
            <a:r>
              <a:rPr lang="en-US" sz="1800" b="1" dirty="0" err="1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enctype</a:t>
            </a:r>
            <a:r>
              <a:rPr lang="en-US" sz="1800" b="1" dirty="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="multipart/form-data"</a:t>
            </a:r>
            <a:r>
              <a:rPr lang="en-US" sz="1800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800" dirty="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US" sz="1800" dirty="0" smtClean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US" sz="1800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div class="form-group"&gt;</a:t>
            </a:r>
            <a:endParaRPr sz="1800" dirty="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 	</a:t>
            </a:r>
            <a:r>
              <a:rPr lang="en-US" sz="1800" dirty="0" smtClean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US" sz="1800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label class="control-label"&gt;Enter product name&lt;/label&gt;</a:t>
            </a:r>
            <a:endParaRPr sz="1800" dirty="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 	</a:t>
            </a:r>
            <a:r>
              <a:rPr lang="en-US" sz="1800" dirty="0" smtClean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US" sz="1800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input type="text" name="</a:t>
            </a:r>
            <a:r>
              <a:rPr lang="en-US" sz="1800" dirty="0" err="1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unit_name</a:t>
            </a:r>
            <a:r>
              <a:rPr lang="en-US" sz="1800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" class="form-control"&gt;</a:t>
            </a:r>
            <a:endParaRPr sz="1800" dirty="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US" sz="1800" dirty="0" smtClean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&lt;/div</a:t>
            </a:r>
            <a:r>
              <a:rPr lang="en-US" sz="1800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800" dirty="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US" sz="1800" dirty="0" smtClean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US" sz="1800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div class="form-group"&gt;</a:t>
            </a:r>
            <a:endParaRPr sz="1800" dirty="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 	</a:t>
            </a:r>
            <a:r>
              <a:rPr lang="en-US" sz="1800" dirty="0" smtClean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US" sz="1800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label for="product-image"&gt;Product image&lt;/label&gt;</a:t>
            </a:r>
            <a:endParaRPr sz="1800" dirty="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 		</a:t>
            </a:r>
            <a:r>
              <a:rPr lang="en-US" sz="1800" dirty="0" smtClean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US" sz="1800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input </a:t>
            </a:r>
            <a:r>
              <a:rPr lang="en-US" sz="1800" b="1" dirty="0">
                <a:solidFill>
                  <a:srgbClr val="F2A818"/>
                </a:solidFill>
                <a:latin typeface="Consolas"/>
                <a:ea typeface="Consolas"/>
                <a:cs typeface="Consolas"/>
                <a:sym typeface="Consolas"/>
              </a:rPr>
              <a:t>type="file"</a:t>
            </a:r>
            <a:r>
              <a:rPr lang="en-US" sz="1800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id="product-image" </a:t>
            </a:r>
            <a:r>
              <a:rPr lang="en-US" sz="1800" b="1" dirty="0">
                <a:solidFill>
                  <a:srgbClr val="7F6000"/>
                </a:solidFill>
                <a:latin typeface="Consolas"/>
                <a:ea typeface="Consolas"/>
                <a:cs typeface="Consolas"/>
                <a:sym typeface="Consolas"/>
              </a:rPr>
              <a:t>name="</a:t>
            </a:r>
            <a:r>
              <a:rPr lang="en-US" sz="1800" b="1" dirty="0" err="1">
                <a:solidFill>
                  <a:srgbClr val="7F6000"/>
                </a:solidFill>
                <a:latin typeface="Consolas"/>
                <a:ea typeface="Consolas"/>
                <a:cs typeface="Consolas"/>
                <a:sym typeface="Consolas"/>
              </a:rPr>
              <a:t>product_image</a:t>
            </a:r>
            <a:r>
              <a:rPr lang="en-US" sz="1800" b="1" dirty="0">
                <a:solidFill>
                  <a:srgbClr val="7F6000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US" sz="1800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800" dirty="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US" sz="1800" dirty="0" smtClean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en-US" sz="1800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div&gt;</a:t>
            </a:r>
            <a:endParaRPr sz="1800" dirty="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US" sz="1800" dirty="0" smtClean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US" sz="1800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button type="submit" class="</a:t>
            </a:r>
            <a:r>
              <a:rPr lang="en-US" sz="1800" dirty="0" err="1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btn</a:t>
            </a:r>
            <a:r>
              <a:rPr lang="en-US" sz="1800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800" dirty="0" err="1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btn</a:t>
            </a:r>
            <a:r>
              <a:rPr lang="en-US" sz="1800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-default"&gt;Save&lt;/button&gt;</a:t>
            </a:r>
            <a:endParaRPr sz="1800" dirty="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800" dirty="0" smtClean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en-US" sz="1800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form&gt;</a:t>
            </a:r>
            <a:endParaRPr sz="1800" dirty="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A818"/>
              </a:buClr>
              <a:buSzPts val="2399"/>
              <a:buFont typeface="Noto Sans Symbols"/>
              <a:buNone/>
            </a:pPr>
            <a:endParaRPr sz="1800" b="1" dirty="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7"/>
          <p:cNvSpPr txBox="1"/>
          <p:nvPr/>
        </p:nvSpPr>
        <p:spPr>
          <a:xfrm>
            <a:off x="4529550" y="2221075"/>
            <a:ext cx="3132900" cy="8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$_FILES</a:t>
            </a:r>
            <a:endParaRPr sz="4800" b="1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8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500" cy="53664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/>
              <a:t>$_FILES</a:t>
            </a:r>
            <a:endParaRPr/>
          </a:p>
        </p:txBody>
      </p:sp>
      <p:sp>
        <p:nvSpPr>
          <p:cNvPr id="183" name="Google Shape;183;p18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400" cy="5028000"/>
          </a:xfrm>
          <a:prstGeom prst="rect">
            <a:avLst/>
          </a:prstGeom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$_FILES</a:t>
            </a:r>
            <a:endParaRPr sz="24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This is a 'superglobal', or automatic global, variable. 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This simply means that it is available in all scopes throughout a script. 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There is no need to do </a:t>
            </a:r>
            <a:r>
              <a:rPr lang="en-US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global $variable;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to access it within functions or methods.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18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same like $_POST, $_GET superglobals</a:t>
            </a:r>
            <a:endParaRPr sz="1800" i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1800" i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sz="2400"/>
          </a:p>
        </p:txBody>
      </p:sp>
      <p:sp>
        <p:nvSpPr>
          <p:cNvPr id="184" name="Google Shape;184;p18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$_FILES superglobal variable</a:t>
            </a:r>
            <a:endParaRPr/>
          </a:p>
        </p:txBody>
      </p:sp>
      <p:sp>
        <p:nvSpPr>
          <p:cNvPr id="185" name="Google Shape;185;p18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9"/>
          <p:cNvSpPr txBox="1">
            <a:spLocks noGrp="1"/>
          </p:cNvSpPr>
          <p:nvPr>
            <p:ph type="body" idx="1"/>
          </p:nvPr>
        </p:nvSpPr>
        <p:spPr>
          <a:xfrm>
            <a:off x="190402" y="1196125"/>
            <a:ext cx="11818200" cy="52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398"/>
              <a:buNone/>
            </a:pPr>
            <a:endParaRPr/>
          </a:p>
        </p:txBody>
      </p:sp>
      <p:sp>
        <p:nvSpPr>
          <p:cNvPr id="192" name="Google Shape;192;p19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$_FILES</a:t>
            </a:r>
            <a:endParaRPr/>
          </a:p>
        </p:txBody>
      </p:sp>
      <p:sp>
        <p:nvSpPr>
          <p:cNvPr id="193" name="Google Shape;193;p19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sp>
        <p:nvSpPr>
          <p:cNvPr id="194" name="Google Shape;194;p19"/>
          <p:cNvSpPr txBox="1"/>
          <p:nvPr/>
        </p:nvSpPr>
        <p:spPr>
          <a:xfrm>
            <a:off x="767975" y="1380575"/>
            <a:ext cx="10509600" cy="4820100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After form submission all the uploaded  files and their  specifics </a:t>
            </a:r>
            <a:endParaRPr sz="4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are stored in $_FILES superglobal. </a:t>
            </a:r>
            <a:r>
              <a:rPr lang="en-US" sz="4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4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8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 not look for them in $_POST superglobal!</a:t>
            </a:r>
            <a:endParaRPr sz="4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0"/>
          <p:cNvSpPr txBox="1">
            <a:spLocks noGrp="1"/>
          </p:cNvSpPr>
          <p:nvPr>
            <p:ph type="body" idx="1"/>
          </p:nvPr>
        </p:nvSpPr>
        <p:spPr>
          <a:xfrm>
            <a:off x="190402" y="1196125"/>
            <a:ext cx="11818200" cy="52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398"/>
              <a:buNone/>
            </a:pPr>
            <a:endParaRPr/>
          </a:p>
        </p:txBody>
      </p:sp>
      <p:sp>
        <p:nvSpPr>
          <p:cNvPr id="201" name="Google Shape;201;p20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$_FILES</a:t>
            </a:r>
            <a:endParaRPr/>
          </a:p>
        </p:txBody>
      </p:sp>
      <p:sp>
        <p:nvSpPr>
          <p:cNvPr id="202" name="Google Shape;202;p20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sp>
        <p:nvSpPr>
          <p:cNvPr id="203" name="Google Shape;203;p20"/>
          <p:cNvSpPr txBox="1"/>
          <p:nvPr/>
        </p:nvSpPr>
        <p:spPr>
          <a:xfrm>
            <a:off x="767975" y="1380575"/>
            <a:ext cx="10509600" cy="4820100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After form submission </a:t>
            </a:r>
            <a:endParaRPr sz="4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submitted data is saved in two superglobals</a:t>
            </a:r>
            <a:endParaRPr sz="4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SzPts val="3600"/>
              <a:buFont typeface="Calibri"/>
              <a:buChar char="-"/>
            </a:pPr>
            <a:r>
              <a:rPr lang="en-U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files data goes to </a:t>
            </a:r>
            <a:r>
              <a:rPr lang="en-US" sz="36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$_FILES superglobal. </a:t>
            </a:r>
            <a:r>
              <a:rPr lang="en-U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Char char="-"/>
            </a:pPr>
            <a:r>
              <a:rPr lang="en-U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rest of the data is in $_POST superglobal.</a:t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1"/>
          <p:cNvSpPr txBox="1">
            <a:spLocks noGrp="1"/>
          </p:cNvSpPr>
          <p:nvPr>
            <p:ph type="body" idx="1"/>
          </p:nvPr>
        </p:nvSpPr>
        <p:spPr>
          <a:xfrm>
            <a:off x="190402" y="1196125"/>
            <a:ext cx="11818200" cy="52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398"/>
              <a:buNone/>
            </a:pPr>
            <a:endParaRPr/>
          </a:p>
        </p:txBody>
      </p:sp>
      <p:sp>
        <p:nvSpPr>
          <p:cNvPr id="210" name="Google Shape;210;p21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$_FILES</a:t>
            </a:r>
            <a:endParaRPr/>
          </a:p>
        </p:txBody>
      </p:sp>
      <p:sp>
        <p:nvSpPr>
          <p:cNvPr id="211" name="Google Shape;211;p21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sp>
        <p:nvSpPr>
          <p:cNvPr id="212" name="Google Shape;212;p21"/>
          <p:cNvSpPr txBox="1"/>
          <p:nvPr/>
        </p:nvSpPr>
        <p:spPr>
          <a:xfrm>
            <a:off x="-1133350" y="3186625"/>
            <a:ext cx="7104600" cy="8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p21"/>
          <p:cNvSpPr txBox="1">
            <a:spLocks noGrp="1"/>
          </p:cNvSpPr>
          <p:nvPr>
            <p:ph type="body" idx="1"/>
          </p:nvPr>
        </p:nvSpPr>
        <p:spPr>
          <a:xfrm>
            <a:off x="2" y="1323525"/>
            <a:ext cx="11818200" cy="52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456915" lvl="0" indent="-45691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Char char="▪"/>
            </a:pPr>
            <a:r>
              <a:rPr lang="en-US">
                <a:solidFill>
                  <a:schemeClr val="dk1"/>
                </a:solidFill>
              </a:rPr>
              <a:t>$_FILES splits file`s data in predefined elements with indexes -</a:t>
            </a:r>
            <a:endParaRPr>
              <a:solidFill>
                <a:schemeClr val="dk1"/>
              </a:solidFill>
            </a:endParaRPr>
          </a:p>
          <a:p>
            <a:pPr marL="456915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456915" lvl="0" indent="-43786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▪"/>
            </a:pPr>
            <a:r>
              <a:rPr lang="en-US" sz="3000">
                <a:solidFill>
                  <a:schemeClr val="lt1"/>
                </a:solidFill>
              </a:rPr>
              <a:t>["name"]</a:t>
            </a:r>
            <a:r>
              <a:rPr lang="en-US" sz="3000">
                <a:solidFill>
                  <a:schemeClr val="dk1"/>
                </a:solidFill>
              </a:rPr>
              <a:t> - </a:t>
            </a:r>
            <a:r>
              <a:rPr lang="en-US" sz="3000" i="1">
                <a:solidFill>
                  <a:schemeClr val="dk1"/>
                </a:solidFill>
              </a:rPr>
              <a:t>filename</a:t>
            </a:r>
            <a:endParaRPr sz="3000" i="1">
              <a:solidFill>
                <a:schemeClr val="dk1"/>
              </a:solidFill>
            </a:endParaRPr>
          </a:p>
          <a:p>
            <a:pPr marL="456915" lvl="0" indent="-43786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▪"/>
            </a:pPr>
            <a:r>
              <a:rPr lang="en-US" sz="3000">
                <a:solidFill>
                  <a:schemeClr val="lt1"/>
                </a:solidFill>
              </a:rPr>
              <a:t>["type"]</a:t>
            </a:r>
            <a:r>
              <a:rPr lang="en-US" sz="3000">
                <a:solidFill>
                  <a:schemeClr val="dk1"/>
                </a:solidFill>
              </a:rPr>
              <a:t> - filetype</a:t>
            </a:r>
            <a:endParaRPr sz="3000">
              <a:solidFill>
                <a:schemeClr val="dk1"/>
              </a:solidFill>
            </a:endParaRPr>
          </a:p>
          <a:p>
            <a:pPr marL="456915" lvl="0" indent="-43786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▪"/>
            </a:pPr>
            <a:r>
              <a:rPr lang="en-US" sz="3000">
                <a:solidFill>
                  <a:schemeClr val="lt1"/>
                </a:solidFill>
              </a:rPr>
              <a:t>["tmp_name"] </a:t>
            </a:r>
            <a:r>
              <a:rPr lang="en-US" sz="3000">
                <a:solidFill>
                  <a:schemeClr val="dk1"/>
                </a:solidFill>
              </a:rPr>
              <a:t>- temprary name used to store file in the temporary file upload directory</a:t>
            </a:r>
            <a:endParaRPr sz="3000">
              <a:solidFill>
                <a:schemeClr val="dk1"/>
              </a:solidFill>
            </a:endParaRPr>
          </a:p>
          <a:p>
            <a:pPr marL="456915" lvl="0" indent="-43786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▪"/>
            </a:pPr>
            <a:r>
              <a:rPr lang="en-US" sz="3000">
                <a:solidFill>
                  <a:schemeClr val="lt1"/>
                </a:solidFill>
              </a:rPr>
              <a:t>["error"]</a:t>
            </a:r>
            <a:r>
              <a:rPr lang="en-US" sz="3000">
                <a:solidFill>
                  <a:schemeClr val="dk1"/>
                </a:solidFill>
              </a:rPr>
              <a:t> - index of error occured during upload</a:t>
            </a:r>
            <a:endParaRPr sz="3000">
              <a:solidFill>
                <a:schemeClr val="dk1"/>
              </a:solidFill>
            </a:endParaRPr>
          </a:p>
          <a:p>
            <a:pPr marL="456915" lvl="0" indent="-43786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▪"/>
            </a:pPr>
            <a:r>
              <a:rPr lang="en-US" sz="3000">
                <a:solidFill>
                  <a:schemeClr val="lt1"/>
                </a:solidFill>
              </a:rPr>
              <a:t>["size"]</a:t>
            </a:r>
            <a:r>
              <a:rPr lang="en-US" sz="3000">
                <a:solidFill>
                  <a:schemeClr val="dk1"/>
                </a:solidFill>
              </a:rPr>
              <a:t> - file size in bytes</a:t>
            </a:r>
            <a:endParaRPr sz="3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1"/>
              </a:solidFill>
            </a:endParaRPr>
          </a:p>
          <a:p>
            <a:pPr marL="456915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see detailed info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1"/>
              </a:solidFill>
            </a:endParaRPr>
          </a:p>
          <a:p>
            <a:pPr marL="989981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989981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1_SoftUni3_1">
  <a:themeElements>
    <a:clrScheme name="Custom 2">
      <a:dk1>
        <a:srgbClr val="474A8A"/>
      </a:dk1>
      <a:lt1>
        <a:srgbClr val="C2C906"/>
      </a:lt1>
      <a:dk2>
        <a:srgbClr val="474A8A"/>
      </a:dk2>
      <a:lt2>
        <a:srgbClr val="FFFFFF"/>
      </a:lt2>
      <a:accent1>
        <a:srgbClr val="72F76D"/>
      </a:accent1>
      <a:accent2>
        <a:srgbClr val="00B050"/>
      </a:accent2>
      <a:accent3>
        <a:srgbClr val="44A9F8"/>
      </a:accent3>
      <a:accent4>
        <a:srgbClr val="308FA0"/>
      </a:accent4>
      <a:accent5>
        <a:srgbClr val="67748E"/>
      </a:accent5>
      <a:accent6>
        <a:srgbClr val="F4F5F7"/>
      </a:accent6>
      <a:hlink>
        <a:srgbClr val="5AF244"/>
      </a:hlink>
      <a:folHlink>
        <a:srgbClr val="F6C78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77</TotalTime>
  <Words>975</Words>
  <Application>Microsoft Office PowerPoint</Application>
  <PresentationFormat>По избор</PresentationFormat>
  <Paragraphs>270</Paragraphs>
  <Slides>27</Slides>
  <Notes>27</Notes>
  <HiddenSlides>0</HiddenSlides>
  <MMClips>0</MMClips>
  <ScaleCrop>false</ScaleCrop>
  <HeadingPairs>
    <vt:vector size="6" baseType="variant">
      <vt:variant>
        <vt:lpstr>Използвани шрифтове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Заглавия на слайдовете</vt:lpstr>
      </vt:variant>
      <vt:variant>
        <vt:i4>27</vt:i4>
      </vt:variant>
    </vt:vector>
  </HeadingPairs>
  <TitlesOfParts>
    <vt:vector size="33" baseType="lpstr">
      <vt:lpstr>Arial</vt:lpstr>
      <vt:lpstr>Consolas</vt:lpstr>
      <vt:lpstr>Roboto</vt:lpstr>
      <vt:lpstr>Noto Sans Symbols</vt:lpstr>
      <vt:lpstr>Calibri</vt:lpstr>
      <vt:lpstr>1_SoftUni3_1</vt:lpstr>
      <vt:lpstr>php  uploading files  </vt:lpstr>
      <vt:lpstr>Table of Contents</vt:lpstr>
      <vt:lpstr>Презентация на PowerPoint</vt:lpstr>
      <vt:lpstr>the HTML</vt:lpstr>
      <vt:lpstr>Презентация на PowerPoint</vt:lpstr>
      <vt:lpstr>$_FILES superglobal variable</vt:lpstr>
      <vt:lpstr>$_FILES</vt:lpstr>
      <vt:lpstr>$_FILES</vt:lpstr>
      <vt:lpstr>$_FILES</vt:lpstr>
      <vt:lpstr>Презентация на PowerPoint</vt:lpstr>
      <vt:lpstr>Saving uploaded file</vt:lpstr>
      <vt:lpstr>Saving uploaded file</vt:lpstr>
      <vt:lpstr>Saving uploaded file</vt:lpstr>
      <vt:lpstr>Saving uploaded file</vt:lpstr>
      <vt:lpstr>Презентация на PowerPoint</vt:lpstr>
      <vt:lpstr>Handling file uploads</vt:lpstr>
      <vt:lpstr>Handling file uploads</vt:lpstr>
      <vt:lpstr>Handling file uploads</vt:lpstr>
      <vt:lpstr>Handling file uploads</vt:lpstr>
      <vt:lpstr>Презентация на PowerPoint</vt:lpstr>
      <vt:lpstr>Securing file uploads</vt:lpstr>
      <vt:lpstr>Securing file uploads</vt:lpstr>
      <vt:lpstr>Презентация на PowerPoint</vt:lpstr>
      <vt:lpstr>Configuring file uploads </vt:lpstr>
      <vt:lpstr>Презентация на PowerPoint</vt:lpstr>
      <vt:lpstr>Презентация на PowerPoint</vt:lpstr>
      <vt:lpstr>Trainings @ Vratsa Software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php  uploading files</dc:title>
  <dc:creator>Milena</dc:creator>
  <cp:lastModifiedBy>Ariel</cp:lastModifiedBy>
  <cp:revision>5</cp:revision>
  <dcterms:modified xsi:type="dcterms:W3CDTF">2021-03-25T14:08:50Z</dcterms:modified>
</cp:coreProperties>
</file>